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5143500" type="screen16x9"/>
  <p:notesSz cx="6858000" cy="9144000"/>
  <p:embeddedFontLst>
    <p:embeddedFont>
      <p:font typeface="Diba" panose="020B0604020202020204" charset="-78"/>
      <p:regular r:id="rId28"/>
    </p:embeddedFont>
    <p:embeddedFont>
      <p:font typeface="Lato" panose="020F0502020204030203" pitchFamily="34" charset="0"/>
      <p:regular r:id="rId29"/>
      <p:bold r:id="rId30"/>
      <p:italic r:id="rId31"/>
      <p:boldItalic r:id="rId32"/>
    </p:embeddedFont>
    <p:embeddedFont>
      <p:font typeface="Raleway" pitchFamily="2" charset="0"/>
      <p:regular r:id="rId33"/>
      <p:bold r:id="rId34"/>
      <p:italic r:id="rId35"/>
      <p:boldItalic r:id="rId36"/>
    </p:embeddedFont>
    <p:embeddedFont>
      <p:font typeface="Vazirmatn" panose="020B0604020202020204" charset="-78"/>
      <p:regular r:id="rId37"/>
      <p:bold r:id="rId38"/>
    </p:embeddedFont>
    <p:embeddedFont>
      <p:font typeface="Vazirmatn Light" panose="020B0604020202020204" charset="-78"/>
      <p:regular r:id="rId39"/>
      <p:bold r:id="rId40"/>
    </p:embeddedFont>
    <p:embeddedFont>
      <p:font typeface="Yekan Bakh" panose="020B0604020202020204" charset="-78"/>
      <p:regular r:id="rId41"/>
      <p:bold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42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6471C62-B310-4BAE-8378-D33B634E2F10}">
  <a:tblStyle styleId="{C6471C62-B310-4BAE-8378-D33B634E2F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4.fntdata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826a4a173e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826a4a173e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84af3fd6d5_6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84af3fd6d5_6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84af3fd6d5_6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84af3fd6d5_6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826a4a173e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826a4a173e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826a4a173e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826a4a173e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826a4a173e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826a4a173e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826a4a173e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826a4a173e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826a4a173e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826a4a173e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84af3fd6d5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84af3fd6d5_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84af3fd6d5_6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84af3fd6d5_6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84af3fd6d5_7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84af3fd6d5_7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84af3fd6d5_6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84af3fd6d5_6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84af3fd6d5_7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84af3fd6d5_7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84af3fd6d5_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84af3fd6d5_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826a4a173e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826a4a173e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826a4a173e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826a4a173e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826a4a173e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826a4a173e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826a4a173e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826a4a173e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826a4a173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826a4a173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826a4a173e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826a4a173e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826a4a173e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826a4a173e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826a4a173e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826a4a173e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826a4a173e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826a4a173e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rgbClr val="353535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13" Type="http://schemas.openxmlformats.org/officeDocument/2006/relationships/image" Target="../media/image10.png"/><Relationship Id="rId3" Type="http://schemas.openxmlformats.org/officeDocument/2006/relationships/image" Target="../media/image8.png"/><Relationship Id="rId7" Type="http://schemas.openxmlformats.org/officeDocument/2006/relationships/image" Target="../media/image19.png"/><Relationship Id="rId12" Type="http://schemas.openxmlformats.org/officeDocument/2006/relationships/image" Target="../media/image24.sv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8.sv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svg"/><Relationship Id="rId4" Type="http://schemas.openxmlformats.org/officeDocument/2006/relationships/image" Target="../media/image9.svg"/><Relationship Id="rId9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8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5.png"/><Relationship Id="rId5" Type="http://schemas.openxmlformats.org/officeDocument/2006/relationships/hyperlink" Target="https://chatgpt.com/" TargetMode="External"/><Relationship Id="rId4" Type="http://schemas.openxmlformats.org/officeDocument/2006/relationships/image" Target="../media/image9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9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9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9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9.sv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8.png"/><Relationship Id="rId7" Type="http://schemas.openxmlformats.org/officeDocument/2006/relationships/image" Target="../media/image28.sv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7.png"/><Relationship Id="rId5" Type="http://schemas.openxmlformats.org/officeDocument/2006/relationships/image" Target="../media/image29.png"/><Relationship Id="rId4" Type="http://schemas.openxmlformats.org/officeDocument/2006/relationships/image" Target="../media/image9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9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10" Type="http://schemas.openxmlformats.org/officeDocument/2006/relationships/image" Target="../media/image33.png"/><Relationship Id="rId4" Type="http://schemas.openxmlformats.org/officeDocument/2006/relationships/image" Target="../media/image2.svg"/><Relationship Id="rId9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4.png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4CDA3992-F280-842E-82E5-EF10202857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2042976" y="-2042975"/>
            <a:ext cx="5143506" cy="9229457"/>
          </a:xfrm>
          <a:prstGeom prst="rect">
            <a:avLst/>
          </a:prstGeom>
        </p:spPr>
      </p:pic>
      <p:sp>
        <p:nvSpPr>
          <p:cNvPr id="72" name="Google Shape;72;p13"/>
          <p:cNvSpPr txBox="1">
            <a:spLocks noGrp="1"/>
          </p:cNvSpPr>
          <p:nvPr>
            <p:ph type="ctrTitle"/>
          </p:nvPr>
        </p:nvSpPr>
        <p:spPr>
          <a:xfrm>
            <a:off x="2036369" y="1966837"/>
            <a:ext cx="5071262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شکار فرصت های واقعی</a:t>
            </a:r>
            <a:br>
              <a:rPr lang="en"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</a:br>
            <a:r>
              <a:rPr lang="en"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 ب</a:t>
            </a:r>
            <a:r>
              <a:rPr lang="fa-IR"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ــــ</a:t>
            </a:r>
            <a:r>
              <a:rPr lang="en"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ا داده، نه ب</a:t>
            </a:r>
            <a:r>
              <a:rPr lang="fa-IR"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ــــ</a:t>
            </a:r>
            <a:r>
              <a:rPr lang="en"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ا شانس</a:t>
            </a:r>
            <a:endParaRPr>
              <a:latin typeface="Diba" panose="01000504000000020004" pitchFamily="2" charset="-78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7FAC9BC8-3F17-926B-A172-2D8940B639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531588" y="550038"/>
            <a:ext cx="920203" cy="841329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CAC1A933-62ED-15FB-C869-C301BF90CE5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28516" y="550038"/>
            <a:ext cx="1486969" cy="61529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0E2A183-5ABA-6DDC-8249-AE93CDA7786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297729" y="4593462"/>
            <a:ext cx="9144000" cy="4876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B99EC9F-88E1-926A-090B-CF6EA659BF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67861" y="-1392935"/>
            <a:ext cx="6368082" cy="9184196"/>
          </a:xfrm>
          <a:prstGeom prst="rect">
            <a:avLst/>
          </a:prstGeom>
        </p:spPr>
      </p:pic>
      <p:sp>
        <p:nvSpPr>
          <p:cNvPr id="134" name="Google Shape;134;p22"/>
          <p:cNvSpPr txBox="1">
            <a:spLocks noGrp="1"/>
          </p:cNvSpPr>
          <p:nvPr>
            <p:ph type="title" idx="4294967295"/>
          </p:nvPr>
        </p:nvSpPr>
        <p:spPr>
          <a:xfrm>
            <a:off x="530750" y="461245"/>
            <a:ext cx="8336920" cy="13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dk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چرا هوش مصنوعی اکنون یک ضرورت است و نه یک انتخاب</a:t>
            </a:r>
            <a:endParaRPr sz="1600">
              <a:latin typeface="Diba" panose="01000504000000020004" pitchFamily="2" charset="-78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</p:txBody>
      </p:sp>
      <p:sp>
        <p:nvSpPr>
          <p:cNvPr id="135" name="Google Shape;135;p22"/>
          <p:cNvSpPr txBox="1">
            <a:spLocks noGrp="1"/>
          </p:cNvSpPr>
          <p:nvPr>
            <p:ph type="title" idx="4294967295"/>
          </p:nvPr>
        </p:nvSpPr>
        <p:spPr>
          <a:xfrm>
            <a:off x="0" y="1248718"/>
            <a:ext cx="8613250" cy="37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حجم عظیم داده‌ها → نیاز به تحلیل سریع و دقیق</a:t>
            </a:r>
            <a:r>
              <a:rPr lang="fa-IR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.</a:t>
            </a:r>
            <a:endParaRPr sz="18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رقابت جهانی → شرکت‌هایی که AI را به‌کار نمی‌برند عقب می‌افتند</a:t>
            </a:r>
            <a:r>
              <a:rPr lang="fa-IR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.</a:t>
            </a:r>
            <a:endParaRPr sz="18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افزایش کارایی و کاهش هزینه‌ها → اتوماسیون وظایف انسانی</a:t>
            </a:r>
            <a:r>
              <a:rPr lang="fa-IR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.</a:t>
            </a:r>
            <a:endParaRPr sz="18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مدیریت ریسک → پیش‌بینی نوسانات اقتصادی و بازار</a:t>
            </a:r>
            <a:r>
              <a:rPr lang="fa-IR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.</a:t>
            </a:r>
            <a:endParaRPr sz="18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در صنعت فولا</a:t>
            </a:r>
            <a:r>
              <a:rPr lang="fa-IR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د: </a:t>
            </a:r>
            <a:r>
              <a:rPr lang="en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پیش‌بینی قیمت، بهینه‌سازی لجستیک، کاهش خطاهای انسانی</a:t>
            </a:r>
            <a:r>
              <a:rPr lang="fa-IR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.</a:t>
            </a:r>
            <a:endParaRPr sz="18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6D9D9E5-133B-1CF2-D9E7-6AC7A3A753FB}"/>
              </a:ext>
            </a:extLst>
          </p:cNvPr>
          <p:cNvSpPr/>
          <p:nvPr/>
        </p:nvSpPr>
        <p:spPr>
          <a:xfrm>
            <a:off x="8599711" y="1419425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4A28D77-9C98-B2AB-7883-4FA76ABD15A9}"/>
              </a:ext>
            </a:extLst>
          </p:cNvPr>
          <p:cNvSpPr/>
          <p:nvPr/>
        </p:nvSpPr>
        <p:spPr>
          <a:xfrm>
            <a:off x="8597549" y="1931768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73823A1-7527-489B-0F7B-63628B4F5B5D}"/>
              </a:ext>
            </a:extLst>
          </p:cNvPr>
          <p:cNvSpPr/>
          <p:nvPr/>
        </p:nvSpPr>
        <p:spPr>
          <a:xfrm>
            <a:off x="8599711" y="2350176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52EDEDA-6886-8550-D7CD-7BEC056AB9FB}"/>
              </a:ext>
            </a:extLst>
          </p:cNvPr>
          <p:cNvSpPr/>
          <p:nvPr/>
        </p:nvSpPr>
        <p:spPr>
          <a:xfrm>
            <a:off x="8595387" y="2881858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A770D82-860A-226C-3A97-7C528523EAE7}"/>
              </a:ext>
            </a:extLst>
          </p:cNvPr>
          <p:cNvSpPr/>
          <p:nvPr/>
        </p:nvSpPr>
        <p:spPr>
          <a:xfrm>
            <a:off x="8597549" y="3300266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8D2598-C9D4-35E8-B42C-DCB56727FE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579" y="4568632"/>
            <a:ext cx="8862645" cy="55625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A38F138-89C1-40E4-58A7-E9821B8F6C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67861" y="-1408057"/>
            <a:ext cx="6368082" cy="9184196"/>
          </a:xfrm>
          <a:prstGeom prst="rect">
            <a:avLst/>
          </a:prstGeom>
        </p:spPr>
      </p:pic>
      <p:sp>
        <p:nvSpPr>
          <p:cNvPr id="141" name="Google Shape;141;p23"/>
          <p:cNvSpPr txBox="1">
            <a:spLocks noGrp="1"/>
          </p:cNvSpPr>
          <p:nvPr>
            <p:ph type="title" idx="4294967295"/>
          </p:nvPr>
        </p:nvSpPr>
        <p:spPr>
          <a:xfrm>
            <a:off x="438060" y="301283"/>
            <a:ext cx="8367065" cy="13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کاربردهای مهم هوش مصنوعی در اقتصاد و کسب‌وکار 1</a:t>
            </a:r>
            <a:endParaRPr sz="2800">
              <a:solidFill>
                <a:schemeClr val="dk1"/>
              </a:solidFill>
              <a:latin typeface="Diba" panose="01000504000000020004" pitchFamily="2" charset="-78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  <a:p>
            <a:pPr marL="0" lvl="0" indent="0" algn="r" rtl="1">
              <a:spcBef>
                <a:spcPts val="1600"/>
              </a:spcBef>
              <a:spcAft>
                <a:spcPts val="1600"/>
              </a:spcAft>
              <a:buNone/>
            </a:pPr>
            <a:endParaRPr sz="2800">
              <a:solidFill>
                <a:schemeClr val="dk1"/>
              </a:solidFill>
              <a:latin typeface="Diba" panose="01000504000000020004" pitchFamily="2" charset="-78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</p:txBody>
      </p:sp>
      <p:sp>
        <p:nvSpPr>
          <p:cNvPr id="142" name="Google Shape;142;p23"/>
          <p:cNvSpPr txBox="1">
            <a:spLocks noGrp="1"/>
          </p:cNvSpPr>
          <p:nvPr>
            <p:ph type="title" idx="4294967295"/>
          </p:nvPr>
        </p:nvSpPr>
        <p:spPr>
          <a:xfrm>
            <a:off x="46925" y="917122"/>
            <a:ext cx="8758200" cy="37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"/>
                <a:cs typeface="Yekan Bakh" panose="00000500000000000000" pitchFamily="50" charset="-78"/>
                <a:sym typeface="Vazirmatn"/>
              </a:rPr>
              <a:t>بانکداری و امور مالی</a:t>
            </a:r>
            <a:endParaRPr sz="1600">
              <a:latin typeface="Yekan Bakh" panose="00000500000000000000" pitchFamily="50" charset="-78"/>
              <a:ea typeface="Vazirmatn"/>
              <a:cs typeface="Yekan Bakh" panose="00000500000000000000" pitchFamily="50" charset="-78"/>
              <a:sym typeface="Vazirmatn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a-IR" sz="14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       </a:t>
            </a:r>
            <a:r>
              <a:rPr lang="en" sz="14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تشخیص تقلب</a:t>
            </a:r>
            <a:r>
              <a:rPr lang="fa-IR" sz="14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:</a:t>
            </a:r>
            <a:r>
              <a:rPr lang="en" sz="14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</a:t>
            </a: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(Fraud Detection) ردیابی تراکنش‌های مشکوک.</a:t>
            </a:r>
            <a:endParaRPr sz="14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lvl="0" algn="r" rtl="1">
              <a:lnSpc>
                <a:spcPct val="115000"/>
              </a:lnSpc>
              <a:spcBef>
                <a:spcPts val="1600"/>
              </a:spcBef>
              <a:buSzPts val="1100"/>
            </a:pPr>
            <a:r>
              <a:rPr lang="fa-IR" sz="14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       </a:t>
            </a:r>
            <a:r>
              <a:rPr lang="en" sz="14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معاملات الگوریتمی</a:t>
            </a:r>
            <a:r>
              <a:rPr lang="fa-IR" sz="14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:</a:t>
            </a: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(Algo Trading) خرید و فروش سریع سهام با الگوریتم‌های AI.</a:t>
            </a:r>
            <a:endParaRPr sz="14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       </a:t>
            </a: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مدیریت ریسک و تحلیل اعتباری مشتریان.</a:t>
            </a:r>
            <a:endParaRPr sz="14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"/>
                <a:cs typeface="Yekan Bakh" panose="00000500000000000000" pitchFamily="50" charset="-78"/>
                <a:sym typeface="Vazirmatn"/>
              </a:rPr>
              <a:t>بازاریابی و فروش</a:t>
            </a:r>
            <a:endParaRPr sz="1600">
              <a:latin typeface="Yekan Bakh" panose="00000500000000000000" pitchFamily="50" charset="-78"/>
              <a:ea typeface="Vazirmatn"/>
              <a:cs typeface="Yekan Bakh" panose="00000500000000000000" pitchFamily="50" charset="-78"/>
              <a:sym typeface="Vazirmatn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      </a:t>
            </a: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پیشنهاد محصول شخصی‌سازی‌شده </a:t>
            </a: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(</a:t>
            </a: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مثل پیشنهادهای آمازون یا نتفلیکس</a:t>
            </a: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)</a:t>
            </a: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.</a:t>
            </a:r>
            <a:endParaRPr sz="14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      </a:t>
            </a: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چت‌بات‌های هوشمند برای پشتیبانی مشتری.</a:t>
            </a:r>
            <a:endParaRPr sz="14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      </a:t>
            </a: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تحلیل داده‌های مشتریان برای پیش‌بینی رفتار خرید.</a:t>
            </a:r>
            <a:endParaRPr sz="14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</p:txBody>
      </p:sp>
      <p:sp>
        <p:nvSpPr>
          <p:cNvPr id="4" name="Arrow: Left 3">
            <a:extLst>
              <a:ext uri="{FF2B5EF4-FFF2-40B4-BE49-F238E27FC236}">
                <a16:creationId xmlns:a16="http://schemas.microsoft.com/office/drawing/2014/main" id="{61335CAB-FEA9-5151-208E-391B1DB52578}"/>
              </a:ext>
            </a:extLst>
          </p:cNvPr>
          <p:cNvSpPr/>
          <p:nvPr/>
        </p:nvSpPr>
        <p:spPr>
          <a:xfrm>
            <a:off x="8444893" y="1547208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5" name="Arrow: Left 4">
            <a:extLst>
              <a:ext uri="{FF2B5EF4-FFF2-40B4-BE49-F238E27FC236}">
                <a16:creationId xmlns:a16="http://schemas.microsoft.com/office/drawing/2014/main" id="{B2F637DA-2E97-02EC-129D-35D455AAFC35}"/>
              </a:ext>
            </a:extLst>
          </p:cNvPr>
          <p:cNvSpPr/>
          <p:nvPr/>
        </p:nvSpPr>
        <p:spPr>
          <a:xfrm>
            <a:off x="8444893" y="2000051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6" name="Arrow: Left 5">
            <a:extLst>
              <a:ext uri="{FF2B5EF4-FFF2-40B4-BE49-F238E27FC236}">
                <a16:creationId xmlns:a16="http://schemas.microsoft.com/office/drawing/2014/main" id="{176C8750-E35B-5260-8E12-F70CE32CA18A}"/>
              </a:ext>
            </a:extLst>
          </p:cNvPr>
          <p:cNvSpPr/>
          <p:nvPr/>
        </p:nvSpPr>
        <p:spPr>
          <a:xfrm>
            <a:off x="8444893" y="2451604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0FFB0118-E4F1-0BF2-670E-7117C68F660B}"/>
              </a:ext>
            </a:extLst>
          </p:cNvPr>
          <p:cNvSpPr/>
          <p:nvPr/>
        </p:nvSpPr>
        <p:spPr>
          <a:xfrm>
            <a:off x="8444893" y="3412852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07EBF0B4-A461-00D1-ECEF-D473A692A9E4}"/>
              </a:ext>
            </a:extLst>
          </p:cNvPr>
          <p:cNvSpPr/>
          <p:nvPr/>
        </p:nvSpPr>
        <p:spPr>
          <a:xfrm>
            <a:off x="8444893" y="3865695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95E0B1BB-B744-5ABA-8278-0AE3762E3F73}"/>
              </a:ext>
            </a:extLst>
          </p:cNvPr>
          <p:cNvSpPr/>
          <p:nvPr/>
        </p:nvSpPr>
        <p:spPr>
          <a:xfrm>
            <a:off x="8444893" y="4317248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697CB0-49C1-00E0-D314-BC6291585F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579" y="4568632"/>
            <a:ext cx="8862645" cy="55625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B24B98F0-95C3-62E2-AAE3-ED274E3066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67861" y="-1408057"/>
            <a:ext cx="6368082" cy="9184196"/>
          </a:xfrm>
          <a:prstGeom prst="rect">
            <a:avLst/>
          </a:prstGeom>
        </p:spPr>
      </p:pic>
      <p:sp>
        <p:nvSpPr>
          <p:cNvPr id="147" name="Google Shape;147;p24"/>
          <p:cNvSpPr txBox="1">
            <a:spLocks noGrp="1"/>
          </p:cNvSpPr>
          <p:nvPr>
            <p:ph type="title" idx="4294967295"/>
          </p:nvPr>
        </p:nvSpPr>
        <p:spPr>
          <a:xfrm>
            <a:off x="450850" y="469792"/>
            <a:ext cx="8505000" cy="13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کاربردهای مهم هوش مصنوعی در اقتصاد و کسب‌وکار 2</a:t>
            </a:r>
            <a:endParaRPr sz="2800">
              <a:solidFill>
                <a:schemeClr val="dk1"/>
              </a:solidFill>
              <a:latin typeface="Diba" panose="01000504000000020004" pitchFamily="2" charset="-78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  <a:p>
            <a:pPr marL="0" lvl="0" indent="0" algn="r" rtl="1">
              <a:spcBef>
                <a:spcPts val="1600"/>
              </a:spcBef>
              <a:spcAft>
                <a:spcPts val="1600"/>
              </a:spcAft>
              <a:buNone/>
            </a:pPr>
            <a:endParaRPr sz="2800">
              <a:solidFill>
                <a:schemeClr val="dk1"/>
              </a:solidFill>
              <a:latin typeface="Diba" panose="01000504000000020004" pitchFamily="2" charset="-78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</p:txBody>
      </p:sp>
      <p:sp>
        <p:nvSpPr>
          <p:cNvPr id="148" name="Google Shape;148;p24"/>
          <p:cNvSpPr txBox="1">
            <a:spLocks noGrp="1"/>
          </p:cNvSpPr>
          <p:nvPr>
            <p:ph type="title" idx="4294967295"/>
          </p:nvPr>
        </p:nvSpPr>
        <p:spPr>
          <a:xfrm>
            <a:off x="197650" y="1052775"/>
            <a:ext cx="8758200" cy="37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Yekan Bakh" panose="00000500000000000000" pitchFamily="50" charset="-78"/>
                <a:ea typeface="Vazirmatn"/>
                <a:cs typeface="Yekan Bakh" panose="00000500000000000000" pitchFamily="50" charset="-78"/>
                <a:sym typeface="Vazirmatn"/>
              </a:rPr>
              <a:t>بیمه</a:t>
            </a:r>
            <a:endParaRPr sz="1600" dirty="0">
              <a:latin typeface="Yekan Bakh" panose="00000500000000000000" pitchFamily="50" charset="-78"/>
              <a:ea typeface="Vazirmatn"/>
              <a:cs typeface="Yekan Bakh" panose="00000500000000000000" pitchFamily="50" charset="-78"/>
              <a:sym typeface="Vazirmatn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a-IR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    </a:t>
            </a:r>
            <a:r>
              <a:rPr lang="en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پردازش خودکار خسارت‌ها </a:t>
            </a:r>
            <a:r>
              <a:rPr lang="fa-IR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(</a:t>
            </a:r>
            <a:r>
              <a:rPr lang="en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مثلاً بررسی عکس تصادف خودرو</a:t>
            </a:r>
            <a:r>
              <a:rPr lang="fa-IR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)</a:t>
            </a:r>
            <a:endParaRPr sz="1400" b="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a-IR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    </a:t>
            </a:r>
            <a:r>
              <a:rPr lang="en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محاسبه حق بیمه شخصی بر اساس رفتار واقعی مشتری.</a:t>
            </a:r>
            <a:endParaRPr sz="1400" b="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>
                <a:latin typeface="Yekan Bakh" panose="00000500000000000000" pitchFamily="50" charset="-78"/>
                <a:ea typeface="Vazirmatn"/>
                <a:cs typeface="Yekan Bakh" panose="00000500000000000000" pitchFamily="50" charset="-78"/>
                <a:sym typeface="Vazirmatn"/>
              </a:rPr>
              <a:t>بازار کار و اقتصاد کلان</a:t>
            </a:r>
            <a:endParaRPr sz="1600" dirty="0">
              <a:latin typeface="Yekan Bakh" panose="00000500000000000000" pitchFamily="50" charset="-78"/>
              <a:ea typeface="Vazirmatn"/>
              <a:cs typeface="Yekan Bakh" panose="00000500000000000000" pitchFamily="50" charset="-78"/>
              <a:sym typeface="Vazirmatn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a-IR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    </a:t>
            </a:r>
            <a:r>
              <a:rPr lang="en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اتوماسیون شغل‌ه</a:t>
            </a:r>
            <a:r>
              <a:rPr lang="fa-IR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ا: </a:t>
            </a:r>
            <a:r>
              <a:rPr lang="en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</a:t>
            </a:r>
            <a:r>
              <a:rPr lang="en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جایگزینی کارهای تکراری با ربات‌ها و AI.</a:t>
            </a:r>
            <a:endParaRPr sz="1400" b="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a-IR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    </a:t>
            </a:r>
            <a:r>
              <a:rPr lang="en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تحلیل کلان‌داده‌ها</a:t>
            </a:r>
            <a:r>
              <a:rPr lang="fa-IR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:</a:t>
            </a:r>
            <a:r>
              <a:rPr lang="en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</a:t>
            </a:r>
            <a:r>
              <a:rPr lang="en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(Big Data Analytics)برای پیش‌بینی روندهای اقتصادی.</a:t>
            </a:r>
            <a:endParaRPr sz="1400" b="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a-IR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    </a:t>
            </a:r>
            <a:r>
              <a:rPr lang="en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بهبود بهره‌وری</a:t>
            </a:r>
            <a:r>
              <a:rPr lang="fa-IR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: </a:t>
            </a:r>
            <a:r>
              <a:rPr lang="en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کاهش هزینه تولید و افزایش سود.</a:t>
            </a:r>
            <a:endParaRPr sz="1400" b="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400" b="0" dirty="0">
              <a:latin typeface="Vazirmatn Light"/>
              <a:ea typeface="Vazirmatn Light"/>
              <a:cs typeface="Vazirmatn Light"/>
              <a:sym typeface="Vazirmatn Light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4E7E9F0-EB46-9419-A3C6-428B057E3A16}"/>
              </a:ext>
            </a:extLst>
          </p:cNvPr>
          <p:cNvSpPr/>
          <p:nvPr/>
        </p:nvSpPr>
        <p:spPr>
          <a:xfrm>
            <a:off x="8723153" y="1720752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14A3F38-AAEA-8666-0510-E50F67316550}"/>
              </a:ext>
            </a:extLst>
          </p:cNvPr>
          <p:cNvSpPr/>
          <p:nvPr/>
        </p:nvSpPr>
        <p:spPr>
          <a:xfrm>
            <a:off x="8723153" y="2111374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CAC700F-3FB5-0E50-1685-6D72F7A0CCFA}"/>
              </a:ext>
            </a:extLst>
          </p:cNvPr>
          <p:cNvSpPr/>
          <p:nvPr/>
        </p:nvSpPr>
        <p:spPr>
          <a:xfrm>
            <a:off x="8723153" y="3062360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EE8D0D3-B35F-79DC-8CFE-86E146F1B2B0}"/>
              </a:ext>
            </a:extLst>
          </p:cNvPr>
          <p:cNvSpPr/>
          <p:nvPr/>
        </p:nvSpPr>
        <p:spPr>
          <a:xfrm>
            <a:off x="8725170" y="3527111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0AB5904-750D-103C-05E7-77C8E4773592}"/>
              </a:ext>
            </a:extLst>
          </p:cNvPr>
          <p:cNvSpPr/>
          <p:nvPr/>
        </p:nvSpPr>
        <p:spPr>
          <a:xfrm>
            <a:off x="8723153" y="3991862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130E29E-E6CE-E65F-80CA-9EA7DC783B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579" y="4568632"/>
            <a:ext cx="8862645" cy="55625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D9DBC77-60C7-FE38-6ACD-5C87E7F17E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67861" y="-1408057"/>
            <a:ext cx="6368082" cy="9184196"/>
          </a:xfrm>
          <a:prstGeom prst="rect">
            <a:avLst/>
          </a:prstGeom>
        </p:spPr>
      </p:pic>
      <p:sp>
        <p:nvSpPr>
          <p:cNvPr id="153" name="Google Shape;153;p25"/>
          <p:cNvSpPr txBox="1">
            <a:spLocks noGrp="1"/>
          </p:cNvSpPr>
          <p:nvPr>
            <p:ph type="title" idx="4294967295"/>
          </p:nvPr>
        </p:nvSpPr>
        <p:spPr>
          <a:xfrm>
            <a:off x="390874" y="491958"/>
            <a:ext cx="8505000" cy="13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200">
                <a:solidFill>
                  <a:schemeClr val="dk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۵ لایه اصلی مدیریت</a:t>
            </a:r>
            <a:endParaRPr sz="1800">
              <a:latin typeface="Diba" panose="01000504000000020004" pitchFamily="2" charset="-78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</p:txBody>
      </p:sp>
      <p:sp>
        <p:nvSpPr>
          <p:cNvPr id="154" name="Google Shape;154;p25"/>
          <p:cNvSpPr txBox="1">
            <a:spLocks noGrp="1"/>
          </p:cNvSpPr>
          <p:nvPr>
            <p:ph type="title" idx="4294967295"/>
          </p:nvPr>
        </p:nvSpPr>
        <p:spPr>
          <a:xfrm>
            <a:off x="78494" y="1386739"/>
            <a:ext cx="8569254" cy="37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"/>
              </a:rPr>
              <a:t>:HR </a:t>
            </a:r>
            <a:r>
              <a:rPr lang="en" sz="16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بحران حفظ نیروی انسانی در مهاجرت. </a:t>
            </a:r>
            <a:r>
              <a:rPr lang="fa-IR" sz="16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(</a:t>
            </a:r>
            <a:r>
              <a:rPr lang="en" sz="16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نیروهای فروش حرفه‌ای</a:t>
            </a:r>
            <a:r>
              <a:rPr lang="fa-IR" sz="16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)</a:t>
            </a:r>
            <a:r>
              <a:rPr lang="en" sz="16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.</a:t>
            </a:r>
            <a:endParaRPr sz="16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"/>
                <a:cs typeface="Yekan Bakh" panose="00000500000000000000" pitchFamily="50" charset="-78"/>
                <a:sym typeface="Vazirmatn"/>
              </a:rPr>
              <a:t>مال</a:t>
            </a:r>
            <a:r>
              <a:rPr lang="fa-IR" sz="1600">
                <a:latin typeface="Yekan Bakh" panose="00000500000000000000" pitchFamily="50" charset="-78"/>
                <a:ea typeface="Vazirmatn"/>
                <a:cs typeface="Yekan Bakh" panose="00000500000000000000" pitchFamily="50" charset="-78"/>
                <a:sym typeface="Vazirmatn"/>
              </a:rPr>
              <a:t>ی: </a:t>
            </a:r>
            <a:r>
              <a:rPr lang="en" sz="16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چند نرخی بودن ارز. مدیریت نقدینگی واردات و صادراتی و تهاتر.</a:t>
            </a:r>
            <a:endParaRPr sz="16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"/>
                <a:cs typeface="Yekan Bakh" panose="00000500000000000000" pitchFamily="50" charset="-78"/>
                <a:sym typeface="Vazirmatn"/>
              </a:rPr>
              <a:t>زنجیره تأمی</a:t>
            </a:r>
            <a:r>
              <a:rPr lang="fa-IR" sz="1600">
                <a:latin typeface="Yekan Bakh" panose="00000500000000000000" pitchFamily="50" charset="-78"/>
                <a:ea typeface="Vazirmatn"/>
                <a:cs typeface="Yekan Bakh" panose="00000500000000000000" pitchFamily="50" charset="-78"/>
                <a:sym typeface="Vazirmatn"/>
              </a:rPr>
              <a:t>ن: </a:t>
            </a:r>
            <a:r>
              <a:rPr lang="en" sz="16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ریسک تحریم و تاخیر واردات. خرید به‌موقع از بازار جهانی + شبکه پخش داخلی.</a:t>
            </a:r>
            <a:endParaRPr sz="16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"/>
                <a:cs typeface="Yekan Bakh" panose="00000500000000000000" pitchFamily="50" charset="-78"/>
                <a:sym typeface="Vazirmatn"/>
              </a:rPr>
              <a:t>بازاریابی</a:t>
            </a:r>
            <a:r>
              <a:rPr lang="fa-IR" sz="1600">
                <a:latin typeface="Yekan Bakh" panose="00000500000000000000" pitchFamily="50" charset="-78"/>
                <a:ea typeface="Vazirmatn"/>
                <a:cs typeface="Yekan Bakh" panose="00000500000000000000" pitchFamily="50" charset="-78"/>
                <a:sym typeface="Vazirmatn"/>
              </a:rPr>
              <a:t>: </a:t>
            </a:r>
            <a:r>
              <a:rPr lang="en" sz="16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تغییر رفتار مصرف‌کننده تحت فشار تورم</a:t>
            </a:r>
            <a:r>
              <a:rPr lang="fa-IR" sz="16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.</a:t>
            </a:r>
            <a:r>
              <a:rPr lang="en" sz="16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رقابت در بازار اشباع‌شده داخلی.</a:t>
            </a:r>
            <a:endParaRPr sz="16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"/>
                <a:cs typeface="Yekan Bakh" panose="00000500000000000000" pitchFamily="50" charset="-78"/>
                <a:sym typeface="Vazirmatn"/>
              </a:rPr>
              <a:t>تولید</a:t>
            </a:r>
            <a:r>
              <a:rPr lang="fa-IR" sz="1600">
                <a:latin typeface="Yekan Bakh" panose="00000500000000000000" pitchFamily="50" charset="-78"/>
                <a:ea typeface="Vazirmatn"/>
                <a:cs typeface="Yekan Bakh" panose="00000500000000000000" pitchFamily="50" charset="-78"/>
                <a:sym typeface="Vazirmatn"/>
              </a:rPr>
              <a:t>: </a:t>
            </a:r>
            <a:r>
              <a:rPr lang="en" sz="16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فرسودگی تجهیزات و کمبود قطعه</a:t>
            </a:r>
            <a:r>
              <a:rPr lang="fa-IR" sz="16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،</a:t>
            </a:r>
            <a:r>
              <a:rPr lang="en" sz="16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کنترل کیفیت و لجستیک انبار و حمل.</a:t>
            </a:r>
            <a:endParaRPr sz="16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C5FA5E-E870-5105-6432-CE475EE35FFB}"/>
              </a:ext>
            </a:extLst>
          </p:cNvPr>
          <p:cNvSpPr/>
          <p:nvPr/>
        </p:nvSpPr>
        <p:spPr>
          <a:xfrm>
            <a:off x="8647748" y="1553742"/>
            <a:ext cx="121822" cy="12182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011250A-5DD3-1009-E8B8-0504CC0A9141}"/>
              </a:ext>
            </a:extLst>
          </p:cNvPr>
          <p:cNvSpPr/>
          <p:nvPr/>
        </p:nvSpPr>
        <p:spPr>
          <a:xfrm>
            <a:off x="8647748" y="2054136"/>
            <a:ext cx="121822" cy="12182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46F5F04-367A-61AD-2B9F-C64F06A743E3}"/>
              </a:ext>
            </a:extLst>
          </p:cNvPr>
          <p:cNvSpPr/>
          <p:nvPr/>
        </p:nvSpPr>
        <p:spPr>
          <a:xfrm>
            <a:off x="8647748" y="2543496"/>
            <a:ext cx="121822" cy="12182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DCD1EF-77F1-1DD7-ABAD-18588F76BEF4}"/>
              </a:ext>
            </a:extLst>
          </p:cNvPr>
          <p:cNvSpPr/>
          <p:nvPr/>
        </p:nvSpPr>
        <p:spPr>
          <a:xfrm>
            <a:off x="8654278" y="3032856"/>
            <a:ext cx="121822" cy="12182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795EB2D-C97D-F02A-4FE9-BE49A74E26CD}"/>
              </a:ext>
            </a:extLst>
          </p:cNvPr>
          <p:cNvSpPr/>
          <p:nvPr/>
        </p:nvSpPr>
        <p:spPr>
          <a:xfrm>
            <a:off x="8660180" y="3484308"/>
            <a:ext cx="121822" cy="12182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EA267E6-82E5-2A62-7E8B-2B7106E9A9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579" y="4568632"/>
            <a:ext cx="8862645" cy="55625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0E38A933-EBD1-52FD-1764-3C6EE51615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67861" y="-1408057"/>
            <a:ext cx="6368082" cy="9184196"/>
          </a:xfrm>
          <a:prstGeom prst="rect">
            <a:avLst/>
          </a:prstGeom>
        </p:spPr>
      </p:pic>
      <p:sp>
        <p:nvSpPr>
          <p:cNvPr id="160" name="Google Shape;160;p26"/>
          <p:cNvSpPr txBox="1">
            <a:spLocks noGrp="1"/>
          </p:cNvSpPr>
          <p:nvPr>
            <p:ph type="title" idx="4294967295"/>
          </p:nvPr>
        </p:nvSpPr>
        <p:spPr>
          <a:xfrm>
            <a:off x="540800" y="301283"/>
            <a:ext cx="8291702" cy="13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dk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نمونه های واقعی بومی و خارجی هوش مصنوعی</a:t>
            </a:r>
            <a:endParaRPr sz="1600">
              <a:latin typeface="Diba" panose="01000504000000020004" pitchFamily="2" charset="-78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</p:txBody>
      </p:sp>
      <p:sp>
        <p:nvSpPr>
          <p:cNvPr id="161" name="Google Shape;161;p26"/>
          <p:cNvSpPr txBox="1">
            <a:spLocks noGrp="1"/>
          </p:cNvSpPr>
          <p:nvPr>
            <p:ph type="title" idx="4294967295"/>
          </p:nvPr>
        </p:nvSpPr>
        <p:spPr>
          <a:xfrm>
            <a:off x="75363" y="1052775"/>
            <a:ext cx="8880487" cy="37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>
                <a:latin typeface="Yekan Bakh" panose="00000500000000000000" pitchFamily="50" charset="-78"/>
                <a:ea typeface="Vazirmatn"/>
                <a:cs typeface="Yekan Bakh" panose="00000500000000000000" pitchFamily="50" charset="-78"/>
                <a:sym typeface="Vazirmatn"/>
              </a:rPr>
              <a:t>ایرا</a:t>
            </a:r>
            <a:r>
              <a:rPr lang="fa-IR" sz="1400">
                <a:latin typeface="Yekan Bakh" panose="00000500000000000000" pitchFamily="50" charset="-78"/>
                <a:ea typeface="Vazirmatn"/>
                <a:cs typeface="Yekan Bakh" panose="00000500000000000000" pitchFamily="50" charset="-78"/>
                <a:sym typeface="Vazirmatn"/>
              </a:rPr>
              <a:t>ن: </a:t>
            </a: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شرکت بازرگانی فولاد خوزستان → AI برای تحلیل بازار و مشتریان داخلی. شرکت‌های خصوصی → ابزارهای داخلی مثل سپیدار + اپتایم برای توزیع.</a:t>
            </a:r>
            <a:endParaRPr sz="14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کسرا </a:t>
            </a: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(</a:t>
            </a: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حضور و غیاب هوشمند → صرفه‌جویی ۱۵٪ در هزینه نیروی پشتیبانی</a:t>
            </a: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)</a:t>
            </a: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. </a:t>
            </a:r>
            <a:b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</a:b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سپیدار </a:t>
            </a: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(</a:t>
            </a: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مدیریت مالی چندارزی → کنترل نقدینگی شرکت‌های وارداتی). آپتایم (بهینه‌سازی پخش → کاهش هزینه لجستیک تا ۲۰٪</a:t>
            </a: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)</a:t>
            </a: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.</a:t>
            </a:r>
            <a:endParaRPr sz="14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>
                <a:latin typeface="Yekan Bakh" panose="00000500000000000000" pitchFamily="50" charset="-78"/>
                <a:ea typeface="Vazirmatn"/>
                <a:cs typeface="Yekan Bakh" panose="00000500000000000000" pitchFamily="50" charset="-78"/>
                <a:sym typeface="Vazirmatn"/>
              </a:rPr>
              <a:t>جهان</a:t>
            </a:r>
            <a:r>
              <a:rPr lang="en" sz="14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: Tata Steel Trading </a:t>
            </a:r>
            <a:r>
              <a:rPr lang="fa-IR" sz="14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</a:t>
            </a: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(</a:t>
            </a: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هند) → AI برای تحلیل قیمت‌های جهانی. ThyssenKrupp (آلمان</a:t>
            </a: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)</a:t>
            </a: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→ استفاده از داشبوردهای لحظه‌ای مالی.</a:t>
            </a:r>
            <a:endParaRPr sz="14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SAP SCM </a:t>
            </a: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(</a:t>
            </a: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پیش‌بینی تقاضا در بحران زنجیره جهانی). Jasper.ai (تولید محتوا سریع در صادرات</a:t>
            </a: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)</a:t>
            </a:r>
            <a:b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</a:b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. Xero </a:t>
            </a: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(</a:t>
            </a: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حسابداری ابری برای SMEها</a:t>
            </a: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)</a:t>
            </a:r>
            <a:endParaRPr sz="14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72B074-0AE6-ACAD-22A3-59DF58090D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579" y="4568632"/>
            <a:ext cx="8862645" cy="55625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2A5258C7-1623-F1A5-BEF2-E6ED7E44E7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67861" y="-1408057"/>
            <a:ext cx="6368082" cy="9184196"/>
          </a:xfrm>
          <a:prstGeom prst="rect">
            <a:avLst/>
          </a:prstGeom>
        </p:spPr>
      </p:pic>
      <p:sp>
        <p:nvSpPr>
          <p:cNvPr id="167" name="Google Shape;167;p27"/>
          <p:cNvSpPr txBox="1">
            <a:spLocks noGrp="1"/>
          </p:cNvSpPr>
          <p:nvPr>
            <p:ph type="title" idx="4294967295"/>
          </p:nvPr>
        </p:nvSpPr>
        <p:spPr>
          <a:xfrm>
            <a:off x="441350" y="501438"/>
            <a:ext cx="8263856" cy="6139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dk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ابزار های رایج کاربردی و معروف</a:t>
            </a:r>
            <a:endParaRPr sz="1600">
              <a:latin typeface="Diba" panose="01000504000000020004" pitchFamily="2" charset="-78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</p:txBody>
      </p:sp>
      <p:sp>
        <p:nvSpPr>
          <p:cNvPr id="168" name="Google Shape;168;p27"/>
          <p:cNvSpPr txBox="1">
            <a:spLocks noGrp="1"/>
          </p:cNvSpPr>
          <p:nvPr>
            <p:ph type="title" idx="4294967295"/>
          </p:nvPr>
        </p:nvSpPr>
        <p:spPr>
          <a:xfrm>
            <a:off x="130645" y="1287025"/>
            <a:ext cx="8574561" cy="37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ترکیب هوشمندانه پلتفرم‌ها بر اساس نیاز:</a:t>
            </a:r>
            <a:r>
              <a:rPr lang="fa-IR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   </a:t>
            </a:r>
            <a:br>
              <a:rPr lang="fa-IR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</a:br>
            <a:br>
              <a:rPr lang="fa-IR" sz="16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</a:br>
            <a:r>
              <a:rPr lang="fa-IR" sz="16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ب</a:t>
            </a:r>
            <a:r>
              <a:rPr lang="en" sz="16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رای کارهای فنی از Gemini</a:t>
            </a:r>
            <a:endParaRPr sz="16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برای موضوعات هنری از Grok</a:t>
            </a:r>
            <a:endParaRPr sz="16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برای جست‌وجوی سریع از Perplexity</a:t>
            </a:r>
            <a:endParaRPr sz="16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برای استفاده روزمره از ChatGPT</a:t>
            </a:r>
            <a:endParaRPr sz="16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6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2CA294A-7D1D-1314-EE11-2B7626F18578}"/>
              </a:ext>
            </a:extLst>
          </p:cNvPr>
          <p:cNvSpPr/>
          <p:nvPr/>
        </p:nvSpPr>
        <p:spPr>
          <a:xfrm>
            <a:off x="8711921" y="2021154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013B58C-073A-78FD-37C2-F651DD5BE1CA}"/>
              </a:ext>
            </a:extLst>
          </p:cNvPr>
          <p:cNvSpPr/>
          <p:nvPr/>
        </p:nvSpPr>
        <p:spPr>
          <a:xfrm>
            <a:off x="8705206" y="2520277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D0F70F0-E93A-E69C-60E0-DC1111B96F8E}"/>
              </a:ext>
            </a:extLst>
          </p:cNvPr>
          <p:cNvSpPr/>
          <p:nvPr/>
        </p:nvSpPr>
        <p:spPr>
          <a:xfrm>
            <a:off x="8705206" y="3003645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5DDF182-7AF9-BD60-1EA2-C9430B515C1C}"/>
              </a:ext>
            </a:extLst>
          </p:cNvPr>
          <p:cNvSpPr/>
          <p:nvPr/>
        </p:nvSpPr>
        <p:spPr>
          <a:xfrm>
            <a:off x="8711921" y="3477537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F2EFCBE-C0CD-C7F4-F88F-773854958D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470096" y="1021461"/>
            <a:ext cx="2064869" cy="206486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DF6EACC5-206B-2BC5-7737-8190F92AAAB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70367" y="832909"/>
            <a:ext cx="1664328" cy="5905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7DF0734F-0389-6A74-12AC-818937E36DF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572829" y="2694417"/>
            <a:ext cx="1921650" cy="410449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D76AE626-2A90-C513-4F5A-C83038CB456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520190" y="3431277"/>
            <a:ext cx="2060520" cy="5669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6DB1BE-1F52-56FE-BF5A-8D5B974595F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0579" y="4568632"/>
            <a:ext cx="8862645" cy="55625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B6AD8830-2254-4982-6402-CAFD17730E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67861" y="-1408057"/>
            <a:ext cx="6368082" cy="9184196"/>
          </a:xfrm>
          <a:prstGeom prst="rect">
            <a:avLst/>
          </a:prstGeom>
        </p:spPr>
      </p:pic>
      <p:sp>
        <p:nvSpPr>
          <p:cNvPr id="174" name="Google Shape;174;p28"/>
          <p:cNvSpPr txBox="1">
            <a:spLocks noGrp="1"/>
          </p:cNvSpPr>
          <p:nvPr>
            <p:ph type="title" idx="4294967295"/>
          </p:nvPr>
        </p:nvSpPr>
        <p:spPr>
          <a:xfrm>
            <a:off x="535775" y="124625"/>
            <a:ext cx="8155279" cy="13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dk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آموزش ثبت نام و </a:t>
            </a:r>
            <a:r>
              <a:rPr lang="en" sz="2800">
                <a:solidFill>
                  <a:schemeClr val="dk1"/>
                </a:solidFill>
                <a:latin typeface="Acumin Variable Concept Wide Bl" panose="020B0304020202020204" pitchFamily="34" charset="0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نصب chatgpt</a:t>
            </a:r>
            <a:endParaRPr sz="1600">
              <a:latin typeface="Acumin Variable Concept Wide Bl" panose="020B0304020202020204" pitchFamily="34" charset="0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</p:txBody>
      </p:sp>
      <p:sp>
        <p:nvSpPr>
          <p:cNvPr id="175" name="Google Shape;175;p28"/>
          <p:cNvSpPr txBox="1">
            <a:spLocks noGrp="1"/>
          </p:cNvSpPr>
          <p:nvPr>
            <p:ph type="title" idx="4294967295"/>
          </p:nvPr>
        </p:nvSpPr>
        <p:spPr>
          <a:xfrm>
            <a:off x="282575" y="742037"/>
            <a:ext cx="8155279" cy="37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u="sng">
                <a:solidFill>
                  <a:schemeClr val="hlink"/>
                </a:solidFill>
                <a:latin typeface="Vazirmatn Light"/>
                <a:ea typeface="Vazirmatn Light"/>
                <a:cs typeface="Vazirmatn Light"/>
                <a:sym typeface="Vazirmatn Light"/>
                <a:hlinkClick r:id="rId5"/>
              </a:rPr>
              <a:t> https://chatgpt.com/</a:t>
            </a:r>
            <a:r>
              <a:rPr lang="en" sz="1800" b="0" u="sng">
                <a:solidFill>
                  <a:schemeClr val="hlink"/>
                </a:solidFill>
                <a:latin typeface="Vazirmatn Light"/>
                <a:ea typeface="Vazirmatn Light"/>
                <a:cs typeface="Vazirmatn Light"/>
                <a:sym typeface="Vazirmatn Light"/>
              </a:rPr>
              <a:t>  </a:t>
            </a:r>
            <a:endParaRPr sz="1800" b="0">
              <a:latin typeface="Vazirmatn Light"/>
              <a:ea typeface="Vazirmatn Light"/>
              <a:cs typeface="Vazirmatn Light"/>
              <a:sym typeface="Vazirmatn Light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800" b="0">
              <a:latin typeface="Vazirmatn Light"/>
              <a:ea typeface="Vazirmatn Light"/>
              <a:cs typeface="Vazirmatn Light"/>
              <a:sym typeface="Vazirmatn Light"/>
            </a:endParaRPr>
          </a:p>
        </p:txBody>
      </p:sp>
      <p:pic>
        <p:nvPicPr>
          <p:cNvPr id="177" name="Google Shape;177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9542" y="1265299"/>
            <a:ext cx="3667772" cy="30155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70085" y="1265299"/>
            <a:ext cx="3667769" cy="301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419C94F-FB73-6ED2-7BE5-A1FB36AA40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0579" y="4568632"/>
            <a:ext cx="8862645" cy="55625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A35D341E-2243-50A4-A487-DEB75C4059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67861" y="-1408057"/>
            <a:ext cx="6368082" cy="9184196"/>
          </a:xfrm>
          <a:prstGeom prst="rect">
            <a:avLst/>
          </a:prstGeom>
        </p:spPr>
      </p:pic>
      <p:sp>
        <p:nvSpPr>
          <p:cNvPr id="183" name="Google Shape;183;p29"/>
          <p:cNvSpPr txBox="1">
            <a:spLocks noGrp="1"/>
          </p:cNvSpPr>
          <p:nvPr>
            <p:ph type="title" idx="4294967295"/>
          </p:nvPr>
        </p:nvSpPr>
        <p:spPr>
          <a:xfrm>
            <a:off x="535775" y="124625"/>
            <a:ext cx="8316823" cy="13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dk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پرامپت نویسی </a:t>
            </a:r>
            <a:r>
              <a:rPr lang="en" sz="2800">
                <a:solidFill>
                  <a:schemeClr val="dk1"/>
                </a:solidFill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"/>
              </a:rPr>
              <a:t>1-A</a:t>
            </a:r>
            <a:endParaRPr sz="1600">
              <a:latin typeface="Yekan Bakh" panose="00000500000000000000" pitchFamily="50" charset="-78"/>
              <a:ea typeface="Diba" panose="01000504000000020004" pitchFamily="2" charset="-78"/>
              <a:cs typeface="Yekan Bakh" panose="00000500000000000000" pitchFamily="50" charset="-78"/>
              <a:sym typeface="Vazirmatn"/>
            </a:endParaRPr>
          </a:p>
        </p:txBody>
      </p:sp>
      <p:sp>
        <p:nvSpPr>
          <p:cNvPr id="184" name="Google Shape;184;p29"/>
          <p:cNvSpPr txBox="1">
            <a:spLocks noGrp="1"/>
          </p:cNvSpPr>
          <p:nvPr>
            <p:ph type="title" idx="4294967295"/>
          </p:nvPr>
        </p:nvSpPr>
        <p:spPr>
          <a:xfrm>
            <a:off x="197650" y="889279"/>
            <a:ext cx="8316823" cy="38759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تحلیل ریسک نقدینگی در معاملات چندجانبه*</a:t>
            </a:r>
            <a:endParaRPr sz="140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من مدیرعامل شرکت بازرگانی فولاد هستم. معاملات همزمان زیر را دارم:</a:t>
            </a:r>
            <a:endParaRPr sz="140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صادرات ۸۰۰۰ تن میلگرد به عراق </a:t>
            </a:r>
            <a:r>
              <a:rPr lang="fa-IR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(</a:t>
            </a:r>
            <a:r>
              <a:rPr lang="en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۴۲۰ دلار/تن</a:t>
            </a:r>
            <a:r>
              <a:rPr lang="fa-IR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)</a:t>
            </a:r>
            <a:r>
              <a:rPr lang="en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- پرداخت ۳۰ روزه</a:t>
            </a:r>
            <a:endParaRPr sz="140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واردات ۶۰۰۰ تن اسلب از روسیه </a:t>
            </a:r>
            <a:r>
              <a:rPr lang="fa-IR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(</a:t>
            </a:r>
            <a:r>
              <a:rPr lang="en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۳۸۰ دلار/تن</a:t>
            </a:r>
            <a:r>
              <a:rPr lang="fa-IR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)</a:t>
            </a:r>
            <a:r>
              <a:rPr lang="en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- پیش‌پرداخت ۳۰٪</a:t>
            </a:r>
            <a:endParaRPr sz="140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فروش داخلی ۴۰۰۰ تن ورق سرد </a:t>
            </a:r>
            <a:r>
              <a:rPr lang="fa-IR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(</a:t>
            </a:r>
            <a:r>
              <a:rPr lang="en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۲۵۰ میلیون تومان/تن</a:t>
            </a:r>
            <a:r>
              <a:rPr lang="fa-IR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)</a:t>
            </a:r>
            <a:r>
              <a:rPr lang="en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- اعتباری ۴۵ روزه</a:t>
            </a:r>
            <a:endParaRPr sz="140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موجودی نقد فعل</a:t>
            </a:r>
            <a:r>
              <a:rPr lang="fa-IR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ی:</a:t>
            </a:r>
            <a:r>
              <a:rPr lang="en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</a:t>
            </a:r>
            <a:r>
              <a:rPr lang="en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۸۵ میلیارد تومان</a:t>
            </a:r>
            <a:endParaRPr sz="1400" b="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تسهیلات بانکی در دسترس:</a:t>
            </a:r>
            <a:r>
              <a:rPr lang="en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۱۲۰ میلیارد با نرخ ۲۸٪</a:t>
            </a:r>
            <a:endParaRPr sz="1400" b="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40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40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15A45A84-D1AD-51BE-F503-B0884E896848}"/>
              </a:ext>
            </a:extLst>
          </p:cNvPr>
          <p:cNvSpPr/>
          <p:nvPr/>
        </p:nvSpPr>
        <p:spPr>
          <a:xfrm>
            <a:off x="8523520" y="1943713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83CFDFE5-88E6-AD61-1A4C-1D392581B6AF}"/>
              </a:ext>
            </a:extLst>
          </p:cNvPr>
          <p:cNvSpPr/>
          <p:nvPr/>
        </p:nvSpPr>
        <p:spPr>
          <a:xfrm>
            <a:off x="8523520" y="2380198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CF643D10-C62A-1B08-4C59-1648FD3FFA5C}"/>
              </a:ext>
            </a:extLst>
          </p:cNvPr>
          <p:cNvSpPr/>
          <p:nvPr/>
        </p:nvSpPr>
        <p:spPr>
          <a:xfrm>
            <a:off x="8523520" y="2816683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13" name="Arrow: Left 12">
            <a:extLst>
              <a:ext uri="{FF2B5EF4-FFF2-40B4-BE49-F238E27FC236}">
                <a16:creationId xmlns:a16="http://schemas.microsoft.com/office/drawing/2014/main" id="{7AAB4831-4570-C820-2D52-A530BACA5FB5}"/>
              </a:ext>
            </a:extLst>
          </p:cNvPr>
          <p:cNvSpPr/>
          <p:nvPr/>
        </p:nvSpPr>
        <p:spPr>
          <a:xfrm>
            <a:off x="8523520" y="3253168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81C617E4-F70A-19E0-0055-DEB891C92401}"/>
              </a:ext>
            </a:extLst>
          </p:cNvPr>
          <p:cNvSpPr/>
          <p:nvPr/>
        </p:nvSpPr>
        <p:spPr>
          <a:xfrm>
            <a:off x="8523520" y="3689653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1507565A-E088-D893-3498-29F496AAC2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35775" y="1095206"/>
            <a:ext cx="2430625" cy="24306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B379FF0-142B-6CC7-A3D4-8BEC66DB08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579" y="4568632"/>
            <a:ext cx="8862645" cy="55625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D52E58E4-FF14-4B36-8B30-3823D347B2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67861" y="-1408057"/>
            <a:ext cx="6368082" cy="9184196"/>
          </a:xfrm>
          <a:prstGeom prst="rect">
            <a:avLst/>
          </a:prstGeom>
        </p:spPr>
      </p:pic>
      <p:sp>
        <p:nvSpPr>
          <p:cNvPr id="190" name="Google Shape;190;p30"/>
          <p:cNvSpPr txBox="1">
            <a:spLocks noGrp="1"/>
          </p:cNvSpPr>
          <p:nvPr>
            <p:ph type="title" idx="4294967295"/>
          </p:nvPr>
        </p:nvSpPr>
        <p:spPr>
          <a:xfrm>
            <a:off x="380178" y="158696"/>
            <a:ext cx="8383642" cy="2856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6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6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لطفاً *جریان نقدینگی ماهانه* را برای ۳ ماه آینده محاسبه کن و مشخص کن:</a:t>
            </a:r>
            <a:br>
              <a:rPr lang="fa-IR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</a:br>
            <a:endParaRPr sz="16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۱. در کدام نقطه زمانی کمبود نقدینگی خواهیم داشت؟</a:t>
            </a:r>
            <a:endParaRPr sz="16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۲. بهترین استراتژی تامین مالی چیست؟</a:t>
            </a:r>
            <a:endParaRPr sz="16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۳. اگر نرخ دلار ۱۰٪ افزایش یابد، تاثیر روی سودآوری چقدر است</a:t>
            </a:r>
            <a:endParaRPr sz="16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</p:txBody>
      </p:sp>
      <p:sp>
        <p:nvSpPr>
          <p:cNvPr id="192" name="Google Shape;192;p30"/>
          <p:cNvSpPr txBox="1">
            <a:spLocks noGrp="1"/>
          </p:cNvSpPr>
          <p:nvPr>
            <p:ph type="title" idx="4294967295"/>
          </p:nvPr>
        </p:nvSpPr>
        <p:spPr>
          <a:xfrm>
            <a:off x="319499" y="461245"/>
            <a:ext cx="8505000" cy="7395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dk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پرامپت نویسی </a:t>
            </a:r>
            <a:r>
              <a:rPr lang="en" sz="2800">
                <a:solidFill>
                  <a:schemeClr val="dk1"/>
                </a:solidFill>
                <a:latin typeface="Acumin Variable Concept Wide Bl" panose="020B0304020202020204" pitchFamily="34" charset="0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1-B</a:t>
            </a:r>
            <a:endParaRPr sz="1600">
              <a:latin typeface="Acumin Variable Concept Wide Bl" panose="020B0304020202020204" pitchFamily="34" charset="0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196EB4A-88D6-E550-C78D-8D18537DCB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26264" y="1356437"/>
            <a:ext cx="2430625" cy="24306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CE73BD1-3CEC-857E-A5F3-37F8AFA505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579" y="4568632"/>
            <a:ext cx="8862645" cy="55625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1"/>
          <p:cNvSpPr txBox="1">
            <a:spLocks noGrp="1"/>
          </p:cNvSpPr>
          <p:nvPr>
            <p:ph type="title" idx="4294967295"/>
          </p:nvPr>
        </p:nvSpPr>
        <p:spPr>
          <a:xfrm>
            <a:off x="107215" y="1233645"/>
            <a:ext cx="8758200" cy="37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بهینه‌سازی زنجیره لجستیک صادرات</a:t>
            </a:r>
            <a:b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</a:b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شرکت ما ماهانه ۱۵۰۰۰ تن محصولات فولادی صادر می‌کند:</a:t>
            </a:r>
            <a:endParaRPr sz="14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مسیرهای فعلی</a:t>
            </a:r>
            <a:r>
              <a:rPr lang="fa-IR" sz="14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:</a:t>
            </a:r>
            <a:endParaRPr sz="14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- بندرعباس → دبی: ۸۰۰۰ تن )هزینه: ۴۵ دلار/تن، زمان: ۷ روز(</a:t>
            </a:r>
            <a:endParaRPr sz="14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- بندر امام → بصره: ۵۰۰۰ تن )هزینه: ۲۵ دلار/تن، زمان: ۳ روز</a:t>
            </a:r>
            <a:r>
              <a:rPr lang="en-US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(</a:t>
            </a:r>
            <a:endParaRPr sz="14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- مرز زمینی → ترکیه: ۲۰۰۰ تن )هزینه: ۶۵ دلار/تن، زمان: ۵ روز(</a:t>
            </a:r>
            <a:endParaRPr sz="14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4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4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4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4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 idx="4294967295"/>
          </p:nvPr>
        </p:nvSpPr>
        <p:spPr>
          <a:xfrm>
            <a:off x="397450" y="554327"/>
            <a:ext cx="85050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dk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پرامپت نویسی </a:t>
            </a:r>
            <a:r>
              <a:rPr lang="en" sz="2800">
                <a:solidFill>
                  <a:schemeClr val="dk1"/>
                </a:solidFill>
                <a:latin typeface="Acumin Variable Concept Wide Bl" panose="020B0304020202020204" pitchFamily="34" charset="0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2-A</a:t>
            </a:r>
            <a:endParaRPr sz="1600">
              <a:latin typeface="Acumin Variable Concept Wide Bl" panose="020B0304020202020204" pitchFamily="34" charset="0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7E9A9B73-2252-3723-1B17-F8976D06EA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67861" y="-1408057"/>
            <a:ext cx="6368082" cy="918419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C5D24DFF-F5B8-932A-307A-0FD2F06C26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54627" y="1194986"/>
            <a:ext cx="2430625" cy="24306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D5A570B-D92F-25F7-3AFC-E2CB845663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579" y="4568632"/>
            <a:ext cx="8862645" cy="55625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55B94F72-9152-F0E5-A5EB-C1D633BBB2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87959" y="-1408057"/>
            <a:ext cx="6368082" cy="9184196"/>
          </a:xfrm>
          <a:prstGeom prst="rect">
            <a:avLst/>
          </a:prstGeom>
        </p:spPr>
      </p:pic>
      <p:sp>
        <p:nvSpPr>
          <p:cNvPr id="78" name="Google Shape;78;p14"/>
          <p:cNvSpPr txBox="1">
            <a:spLocks noGrp="1"/>
          </p:cNvSpPr>
          <p:nvPr>
            <p:ph type="title" idx="4294967295"/>
          </p:nvPr>
        </p:nvSpPr>
        <p:spPr>
          <a:xfrm>
            <a:off x="4948573" y="269904"/>
            <a:ext cx="4007277" cy="13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 spc="300">
                <a:solidFill>
                  <a:schemeClr val="dk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هدف دوره آموزشی</a:t>
            </a:r>
            <a:endParaRPr sz="2400" spc="300">
              <a:latin typeface="Diba" panose="01000504000000020004" pitchFamily="2" charset="-78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</p:txBody>
      </p:sp>
      <p:sp>
        <p:nvSpPr>
          <p:cNvPr id="80" name="Google Shape;80;p14"/>
          <p:cNvSpPr txBox="1">
            <a:spLocks noGrp="1"/>
          </p:cNvSpPr>
          <p:nvPr>
            <p:ph type="title" idx="4294967295"/>
          </p:nvPr>
        </p:nvSpPr>
        <p:spPr>
          <a:xfrm>
            <a:off x="675116" y="1247685"/>
            <a:ext cx="8007411" cy="35261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6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توانمندسازی مدیران فولاد در استفاده عملی از هوش مصنوعی برای تصمیم‌گیری استراتژیک</a:t>
            </a:r>
            <a:r>
              <a:rPr lang="fa-IR" sz="16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.</a:t>
            </a:r>
          </a:p>
          <a:p>
            <a:pPr lvl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</a:pPr>
            <a:r>
              <a:rPr lang="fa-IR" sz="16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استفاده مستقیم واحد منابع انسانی، مالی، لجستیک و صادرات/واردات از مدل‌های </a:t>
            </a:r>
            <a:r>
              <a:rPr lang="en-GB" sz="16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AI</a:t>
            </a:r>
            <a:r>
              <a:rPr lang="fa-IR" sz="16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.</a:t>
            </a:r>
            <a:endParaRPr lang="en-GB" sz="160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lvl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</a:pPr>
            <a:r>
              <a:rPr lang="en" sz="16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یادگیری طراحی پرامپت‌های دقیق برای گرفتن خروجی عددی و ROI‌محور</a:t>
            </a:r>
            <a:r>
              <a:rPr lang="fa-IR" sz="16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.</a:t>
            </a:r>
            <a:endParaRPr sz="160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lvl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</a:pPr>
            <a:r>
              <a:rPr lang="en" sz="16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کاهش ریسک در قراردادهای بین‌المللی و مدیریت نوسانات ارزی</a:t>
            </a:r>
            <a:r>
              <a:rPr lang="fa-IR" sz="16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.</a:t>
            </a:r>
            <a:endParaRPr sz="160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lvl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</a:pPr>
            <a:r>
              <a:rPr lang="en" sz="16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شناسایی فرصت‌های جدید در بازار جهانی فولاد با پیش‌بینی مبتنی بر داده</a:t>
            </a:r>
            <a:r>
              <a:rPr lang="fa-IR" sz="16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.</a:t>
            </a:r>
          </a:p>
          <a:p>
            <a:pPr lvl="0" algn="r" rtl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</a:pPr>
            <a:r>
              <a:rPr lang="fa-IR" sz="16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حرکت از تحلیل سنتی به سمت تصمیم‌گیری هوشمند و رقابتی.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074FD10-4FE2-9D5C-3AF6-D4B0AAACCB1C}"/>
              </a:ext>
            </a:extLst>
          </p:cNvPr>
          <p:cNvSpPr/>
          <p:nvPr/>
        </p:nvSpPr>
        <p:spPr>
          <a:xfrm>
            <a:off x="8682528" y="1392964"/>
            <a:ext cx="145279" cy="14527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EBCF57A-25E2-C6E4-4E6C-1D25EF61D6E9}"/>
              </a:ext>
            </a:extLst>
          </p:cNvPr>
          <p:cNvSpPr/>
          <p:nvPr/>
        </p:nvSpPr>
        <p:spPr>
          <a:xfrm>
            <a:off x="8682528" y="1836288"/>
            <a:ext cx="145279" cy="14527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4D56801-CEE4-575C-F663-60CF460E070D}"/>
              </a:ext>
            </a:extLst>
          </p:cNvPr>
          <p:cNvSpPr/>
          <p:nvPr/>
        </p:nvSpPr>
        <p:spPr>
          <a:xfrm>
            <a:off x="8682528" y="2362199"/>
            <a:ext cx="145279" cy="14527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885AC7A-E79B-641C-5A1F-0C8F43F6F405}"/>
              </a:ext>
            </a:extLst>
          </p:cNvPr>
          <p:cNvSpPr/>
          <p:nvPr/>
        </p:nvSpPr>
        <p:spPr>
          <a:xfrm>
            <a:off x="8682528" y="2841108"/>
            <a:ext cx="145279" cy="14527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48437B-3CC8-2679-D891-1AC363B2E8B4}"/>
              </a:ext>
            </a:extLst>
          </p:cNvPr>
          <p:cNvSpPr/>
          <p:nvPr/>
        </p:nvSpPr>
        <p:spPr>
          <a:xfrm>
            <a:off x="8682528" y="3355471"/>
            <a:ext cx="145279" cy="14527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C39ADF3-E784-CC70-6494-3752C0DBE480}"/>
              </a:ext>
            </a:extLst>
          </p:cNvPr>
          <p:cNvSpPr/>
          <p:nvPr/>
        </p:nvSpPr>
        <p:spPr>
          <a:xfrm>
            <a:off x="8682528" y="3790372"/>
            <a:ext cx="145279" cy="14527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D359F2-498F-82AD-7F8C-25D1B0771D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498" y="4507190"/>
            <a:ext cx="8862645" cy="55625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A19A336E-256D-4D70-833A-22619606E0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67861" y="-1408057"/>
            <a:ext cx="6368082" cy="9184196"/>
          </a:xfrm>
          <a:prstGeom prst="rect">
            <a:avLst/>
          </a:prstGeom>
        </p:spPr>
      </p:pic>
      <p:sp>
        <p:nvSpPr>
          <p:cNvPr id="205" name="Google Shape;205;p32"/>
          <p:cNvSpPr txBox="1">
            <a:spLocks noGrp="1"/>
          </p:cNvSpPr>
          <p:nvPr>
            <p:ph type="title" idx="4294967295"/>
          </p:nvPr>
        </p:nvSpPr>
        <p:spPr>
          <a:xfrm>
            <a:off x="188511" y="876130"/>
            <a:ext cx="8589244" cy="43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محدودیت‌ها</a:t>
            </a:r>
            <a:r>
              <a:rPr lang="fa-IR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:</a:t>
            </a:r>
            <a:endParaRPr sz="140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- ظرفیت انبار بندرعباس: ۱۲۰۰۰ تن/ماه</a:t>
            </a:r>
            <a:endParaRPr sz="1400" b="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- تحریم‌های بانکی امارات: ۳۰٪ تاخیر در وصول</a:t>
            </a:r>
            <a:endParaRPr sz="1400" b="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- نرخ کرایه کانتینر: افزایش ۲۵٪ در ۶ ماه آینده</a:t>
            </a:r>
            <a:endParaRPr sz="1400" b="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لطفاً تحلیل کن:</a:t>
            </a:r>
            <a:endParaRPr sz="140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۱. کدام ترکیب مسیر </a:t>
            </a:r>
            <a:r>
              <a:rPr lang="en" sz="140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بیشترین</a:t>
            </a:r>
            <a:r>
              <a:rPr lang="en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ROI را دارد؟</a:t>
            </a:r>
            <a:endParaRPr sz="1400" b="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۲. با افزودن مسیر دریایی به عمان </a:t>
            </a:r>
            <a:r>
              <a:rPr lang="fa-IR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(</a:t>
            </a:r>
            <a:r>
              <a:rPr lang="en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۵۵ دلار/تن</a:t>
            </a:r>
            <a:r>
              <a:rPr lang="fa-IR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)</a:t>
            </a:r>
            <a:r>
              <a:rPr lang="en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، آیا توجیه اقتصادی دارد؟</a:t>
            </a:r>
            <a:endParaRPr sz="1400" b="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b="0" dirty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۳. استراتژی کاهش ۲۰٪ هزینه لجستیک را ارائه بده.</a:t>
            </a:r>
            <a:endParaRPr sz="1400" b="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marR="0" lvl="0" indent="0" algn="r" rtl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400" b="0" dirty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</p:txBody>
      </p:sp>
      <p:sp>
        <p:nvSpPr>
          <p:cNvPr id="207" name="Google Shape;207;p32"/>
          <p:cNvSpPr txBox="1">
            <a:spLocks noGrp="1"/>
          </p:cNvSpPr>
          <p:nvPr>
            <p:ph type="title" idx="4294967295"/>
          </p:nvPr>
        </p:nvSpPr>
        <p:spPr>
          <a:xfrm>
            <a:off x="281894" y="207659"/>
            <a:ext cx="85050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dk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پرامپت نویسی </a:t>
            </a:r>
            <a:r>
              <a:rPr lang="en" sz="2800">
                <a:solidFill>
                  <a:schemeClr val="dk1"/>
                </a:solidFill>
                <a:latin typeface="Acumin Variable Concept Wide Bl" panose="020B0304020202020204" pitchFamily="34" charset="0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2-B</a:t>
            </a:r>
            <a:endParaRPr sz="1600">
              <a:latin typeface="Acumin Variable Concept Wide Bl" panose="020B0304020202020204" pitchFamily="34" charset="0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BC57B4A6-75B0-E12F-909C-D727229EC2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35951" y="1052987"/>
            <a:ext cx="2430625" cy="243062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6CDD2EF-95A9-046A-FB5C-6E646AD001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579" y="4568632"/>
            <a:ext cx="8862645" cy="556252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9589C7D-C302-2058-412C-D91EA842E9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67861" y="-1408057"/>
            <a:ext cx="6368082" cy="9184196"/>
          </a:xfrm>
          <a:prstGeom prst="rect">
            <a:avLst/>
          </a:prstGeom>
        </p:spPr>
      </p:pic>
      <p:sp>
        <p:nvSpPr>
          <p:cNvPr id="212" name="Google Shape;212;p33"/>
          <p:cNvSpPr txBox="1">
            <a:spLocks noGrp="1"/>
          </p:cNvSpPr>
          <p:nvPr>
            <p:ph type="title" idx="4294967295"/>
          </p:nvPr>
        </p:nvSpPr>
        <p:spPr>
          <a:xfrm>
            <a:off x="521524" y="371227"/>
            <a:ext cx="8100949" cy="7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>
                <a:solidFill>
                  <a:schemeClr val="dk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پرامپت نویسی </a:t>
            </a:r>
            <a:r>
              <a:rPr lang="en" sz="2800" dirty="0">
                <a:solidFill>
                  <a:schemeClr val="dk1"/>
                </a:solidFill>
                <a:latin typeface="Acumin Variable Concept Wide Bl" panose="020B0304020202020204" pitchFamily="34" charset="0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3-A</a:t>
            </a:r>
            <a:endParaRPr sz="1600" dirty="0">
              <a:latin typeface="Acumin Variable Concept Wide Bl" panose="020B0304020202020204" pitchFamily="34" charset="0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</p:txBody>
      </p:sp>
      <p:sp>
        <p:nvSpPr>
          <p:cNvPr id="213" name="Google Shape;213;p33"/>
          <p:cNvSpPr txBox="1">
            <a:spLocks noGrp="1"/>
          </p:cNvSpPr>
          <p:nvPr>
            <p:ph type="title" idx="4294967295"/>
          </p:nvPr>
        </p:nvSpPr>
        <p:spPr>
          <a:xfrm>
            <a:off x="4964805" y="905597"/>
            <a:ext cx="3704116" cy="6098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تحلیل سبد محصولات برای حداکثر سودآوری</a:t>
            </a:r>
            <a:br>
              <a:rPr lang="fa-IR" sz="12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</a:br>
            <a:r>
              <a:rPr lang="en" sz="12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داده‌های فروش ۶ ماهه شرکت:</a:t>
            </a:r>
            <a:r>
              <a:rPr lang="fa-IR" sz="12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</a:t>
            </a:r>
            <a:r>
              <a:rPr lang="en" sz="12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با در نظر گرفتن:</a:t>
            </a:r>
          </a:p>
          <a:p>
            <a:pPr marL="0" marR="0" lvl="0" indent="0" algn="r" rtl="1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endParaRPr lang="fa-IR" sz="1200" b="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</p:txBody>
      </p:sp>
      <p:pic>
        <p:nvPicPr>
          <p:cNvPr id="215" name="Google Shape;215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13917" y="1693755"/>
            <a:ext cx="7030563" cy="230441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8859B1C3-A144-6343-E928-DB105526E8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17019" y="107123"/>
            <a:ext cx="1832076" cy="18320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38FAA52-8DA4-952F-553B-1EDB424695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0579" y="4568632"/>
            <a:ext cx="8862645" cy="556252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4BD978DF-906F-E90D-520F-6294B040E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67861" y="-1408057"/>
            <a:ext cx="6368082" cy="9184196"/>
          </a:xfrm>
          <a:prstGeom prst="rect">
            <a:avLst/>
          </a:prstGeom>
        </p:spPr>
      </p:pic>
      <p:sp>
        <p:nvSpPr>
          <p:cNvPr id="220" name="Google Shape;220;p34"/>
          <p:cNvSpPr txBox="1">
            <a:spLocks noGrp="1"/>
          </p:cNvSpPr>
          <p:nvPr>
            <p:ph type="title" idx="4294967295"/>
          </p:nvPr>
        </p:nvSpPr>
        <p:spPr>
          <a:xfrm>
            <a:off x="542975" y="356445"/>
            <a:ext cx="8318450" cy="7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dk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پرامپت نویسی </a:t>
            </a:r>
            <a:r>
              <a:rPr lang="en" sz="2800">
                <a:solidFill>
                  <a:schemeClr val="dk1"/>
                </a:solidFill>
                <a:latin typeface="Acumin Variable Concept Wide Bl" panose="020B0304020202020204" pitchFamily="34" charset="0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3-B</a:t>
            </a:r>
            <a:endParaRPr sz="1600">
              <a:latin typeface="Acumin Variable Concept Wide Bl" panose="020B0304020202020204" pitchFamily="34" charset="0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</p:txBody>
      </p:sp>
      <p:sp>
        <p:nvSpPr>
          <p:cNvPr id="221" name="Google Shape;221;p34"/>
          <p:cNvSpPr txBox="1">
            <a:spLocks noGrp="1"/>
          </p:cNvSpPr>
          <p:nvPr>
            <p:ph type="title" idx="4294967295"/>
          </p:nvPr>
        </p:nvSpPr>
        <p:spPr>
          <a:xfrm>
            <a:off x="282575" y="978794"/>
            <a:ext cx="8481498" cy="37237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 rtl="1">
              <a:lnSpc>
                <a:spcPct val="150000"/>
              </a:lnSpc>
              <a:buSzPts val="1100"/>
            </a:pPr>
            <a:r>
              <a:rPr lang="en" sz="14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با در نظر گرفتن:</a:t>
            </a:r>
            <a:br>
              <a:rPr lang="en" sz="14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</a:b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- سرمایه در گردش محدود: ۲۵۰ میلیارد تومان</a:t>
            </a:r>
            <a:b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</a:b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- ظرفیت انبار: ۲۵۰۰۰ تن</a:t>
            </a:r>
            <a:b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</a:b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- نوسان نرخ ارز: ±۸٪ ماهانه</a:t>
            </a:r>
            <a:b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</a:br>
            <a:b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</a:br>
            <a:r>
              <a:rPr lang="fa-IR" sz="14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مشخص کن:</a:t>
            </a:r>
            <a:b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</a:b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۱. ترکیب بهینه محصولات برای حداکثر </a:t>
            </a:r>
            <a:r>
              <a:rPr lang="en-GB" sz="14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FCF </a:t>
            </a:r>
            <a:r>
              <a:rPr lang="en-GB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(</a:t>
            </a: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جریان نقد آزاد)</a:t>
            </a:r>
            <a:b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</a:b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۲. کدام محصولات را باید حذف/کاهش دهیم؟</a:t>
            </a:r>
            <a:b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</a:br>
            <a:r>
              <a:rPr lang="fa-IR" sz="1400" b="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۳. تاثیر تغییر دوره وصول بر نقدینگی کل.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7CE1A40C-D133-35A3-913D-2869DCF5A8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54677" y="1062945"/>
            <a:ext cx="2430625" cy="243062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7EDC667-8B14-915A-F3A9-7B4913D80B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579" y="4568632"/>
            <a:ext cx="8862645" cy="556252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C1D40799-6F61-10EA-5967-821EC12062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67861" y="-1408057"/>
            <a:ext cx="6368082" cy="9184196"/>
          </a:xfrm>
          <a:prstGeom prst="rect">
            <a:avLst/>
          </a:prstGeom>
        </p:spPr>
      </p:pic>
      <p:graphicFrame>
        <p:nvGraphicFramePr>
          <p:cNvPr id="228" name="Google Shape;228;p35"/>
          <p:cNvGraphicFramePr/>
          <p:nvPr>
            <p:extLst>
              <p:ext uri="{D42A27DB-BD31-4B8C-83A1-F6EECF244321}">
                <p14:modId xmlns:p14="http://schemas.microsoft.com/office/powerpoint/2010/main" val="2230049981"/>
              </p:ext>
            </p:extLst>
          </p:nvPr>
        </p:nvGraphicFramePr>
        <p:xfrm>
          <a:off x="520927" y="1034027"/>
          <a:ext cx="8000707" cy="2555158"/>
        </p:xfrm>
        <a:graphic>
          <a:graphicData uri="http://schemas.openxmlformats.org/drawingml/2006/table">
            <a:tbl>
              <a:tblPr>
                <a:noFill/>
                <a:tableStyleId>{C6471C62-B310-4BAE-8378-D33B634E2F10}</a:tableStyleId>
              </a:tblPr>
              <a:tblGrid>
                <a:gridCol w="36416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490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099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7982">
                <a:tc>
                  <a:txBody>
                    <a:bodyPr/>
                    <a:lstStyle/>
                    <a:p>
                      <a:pPr marL="0" lvl="0" indent="0" algn="ctr" rtl="1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اثر احتمالی بر نرخ دلار بازار آزاد</a:t>
                      </a:r>
                      <a:endParaRPr sz="1100" b="1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0344" marR="50344" marT="67118" marB="67118">
                    <a:lnR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713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1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شرح وضعیت</a:t>
                      </a:r>
                      <a:endParaRPr sz="1100" b="1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0344" marR="50344" marT="67118" marB="67118">
                    <a:lnL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713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1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سناریو</a:t>
                      </a:r>
                      <a:endParaRPr sz="1100" b="1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0344" marR="50344" marT="67118" marB="67118">
                    <a:lnL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713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2392">
                <a:tc>
                  <a:txBody>
                    <a:bodyPr/>
                    <a:lstStyle/>
                    <a:p>
                      <a:pPr marL="0" lvl="0" indent="0" algn="ctr" rtl="1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افزایش به محدوده ۱,۳۰۰,۰۰۰ تا ۱,۴۰۰,۰۰۰ ریال (رشد ۲۰–۳۰٪)</a:t>
                      </a:r>
                      <a:endParaRPr sz="10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0344" marR="50344" marT="67118" marB="67118">
                    <a:lnR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1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تشدید فشارهای بین‌المللی و محدودیت‌های ارزی</a:t>
                      </a:r>
                      <a:endParaRPr sz="10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0344" marR="50344" marT="67118" marB="67118">
                    <a:lnL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1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سناریو ۱ – بازگشت کامل تحریم‌ها</a:t>
                      </a:r>
                      <a:endParaRPr sz="10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0344" marR="50344" marT="67118" marB="67118">
                    <a:lnL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BE2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2392">
                <a:tc>
                  <a:txBody>
                    <a:bodyPr/>
                    <a:lstStyle/>
                    <a:p>
                      <a:pPr marL="0" lvl="0" indent="0" algn="ctr" rtl="1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تثبیت در محدوده ۱,۱۵۰,۰۰۰ تا ۱,۲۵۰,۰۰۰ ریال (رشد ۸–۱۵٪)</a:t>
                      </a:r>
                      <a:endParaRPr sz="10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0344" marR="50344" marT="67118" marB="67118">
                    <a:lnR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1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کاهش نسبی تنش‌ها با حفظ محدودیت‌های ساختاری</a:t>
                      </a:r>
                      <a:endParaRPr sz="10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0344" marR="50344" marT="67118" marB="67118">
                    <a:lnL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1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سناریو ۲ – تعلیق مشروط</a:t>
                      </a:r>
                      <a:endParaRPr sz="10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0344" marR="50344" marT="67118" marB="67118">
                    <a:lnL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2392">
                <a:tc>
                  <a:txBody>
                    <a:bodyPr/>
                    <a:lstStyle/>
                    <a:p>
                      <a:pPr marL="0" lvl="0" indent="0" algn="ctr" rtl="1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کاهش به محدوده ۹۸۰,۰۰۰ تا ۱,۰۲۰,۰۰۰ ریال (افت ۵–۸٪)</a:t>
                      </a:r>
                      <a:endParaRPr sz="10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0344" marR="50344" marT="67118" marB="67118">
                    <a:lnR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1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بهبود روابط خارجی و افزایش دسترسی به منابع ارزی</a:t>
                      </a:r>
                      <a:endParaRPr sz="10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0344" marR="50344" marT="67118" marB="67118">
                    <a:lnL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1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سناریو ۳ – گشایش سیاسی</a:t>
                      </a:r>
                      <a:endParaRPr sz="10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0344" marR="50344" marT="67118" marB="67118">
                    <a:lnL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1A98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BE2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29" name="Google Shape;229;p35"/>
          <p:cNvSpPr txBox="1"/>
          <p:nvPr/>
        </p:nvSpPr>
        <p:spPr>
          <a:xfrm>
            <a:off x="520926" y="203061"/>
            <a:ext cx="8000708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 rtl="1">
              <a:spcAft>
                <a:spcPts val="1200"/>
              </a:spcAft>
            </a:pPr>
            <a:r>
              <a:rPr lang="fa-IR" sz="1600" b="1" dirty="0">
                <a:solidFill>
                  <a:schemeClr val="dk1"/>
                </a:solidFill>
                <a:latin typeface="+mj-lt"/>
                <a:ea typeface="Diba" panose="01000504000000020004" pitchFamily="2" charset="-78"/>
                <a:cs typeface="+mn-cs"/>
                <a:sym typeface="Raleway"/>
              </a:rPr>
              <a:t>تحلیل سه سناریوی محتمل در روند قیمتی دلاربرای سه ماه آ ینده در بستر اقتصاد شبه‌جنگی، همراه با اعمال مجدد تحریم‌های </a:t>
            </a:r>
            <a:r>
              <a:rPr lang="en-US" sz="1600" b="1" dirty="0">
                <a:solidFill>
                  <a:schemeClr val="dk1"/>
                </a:solidFill>
                <a:latin typeface="+mj-lt"/>
                <a:ea typeface="Diba" panose="01000504000000020004" pitchFamily="2" charset="-78"/>
                <a:cs typeface="+mn-cs"/>
                <a:sym typeface="Raleway"/>
              </a:rPr>
              <a:t>snapback</a:t>
            </a:r>
            <a:endParaRPr lang="fa-IR" sz="1600" b="1" dirty="0">
              <a:solidFill>
                <a:schemeClr val="dk1"/>
              </a:solidFill>
              <a:latin typeface="+mj-lt"/>
              <a:ea typeface="Diba" panose="01000504000000020004" pitchFamily="2" charset="-78"/>
              <a:cs typeface="+mn-cs"/>
              <a:sym typeface="Raleway"/>
            </a:endParaRPr>
          </a:p>
        </p:txBody>
      </p:sp>
      <p:sp>
        <p:nvSpPr>
          <p:cNvPr id="230" name="Google Shape;230;p35"/>
          <p:cNvSpPr txBox="1"/>
          <p:nvPr/>
        </p:nvSpPr>
        <p:spPr>
          <a:xfrm>
            <a:off x="520927" y="3628799"/>
            <a:ext cx="8116769" cy="820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b="1">
                <a:solidFill>
                  <a:srgbClr val="002060"/>
                </a:solidFill>
                <a:latin typeface="Yekan Bakh" panose="00000500000000000000" pitchFamily="50" charset="-78"/>
                <a:cs typeface="Yekan Bakh" panose="00000500000000000000" pitchFamily="50" charset="-78"/>
              </a:rPr>
              <a:t>🔑</a:t>
            </a:r>
            <a:r>
              <a:rPr lang="en" b="1">
                <a:solidFill>
                  <a:srgbClr val="002060"/>
                </a:solidFill>
                <a:latin typeface="Yekan Bakh" panose="00000500000000000000" pitchFamily="50" charset="-78"/>
                <a:ea typeface="Vazirmatn"/>
                <a:cs typeface="Yekan Bakh" panose="00000500000000000000" pitchFamily="50" charset="-78"/>
                <a:sym typeface="Vazirmatn"/>
              </a:rPr>
              <a:t> نکته: در سه ماه آینده، انتظارات تورمی و رفتار سفته‌بازان بیش از تغییرات واقعی صادرات نفت اثرگذارند؛   بنابراین دامنه‌ها می‌توانند با اخبار لحظه‌ای ژئوپولیتیک جهش یا افت کوتاه‌مدت داشته باشند.</a:t>
            </a:r>
            <a:endParaRPr sz="1000" b="1">
              <a:solidFill>
                <a:srgbClr val="002060"/>
              </a:solidFill>
              <a:latin typeface="Yekan Bakh" panose="00000500000000000000" pitchFamily="50" charset="-78"/>
              <a:cs typeface="Yekan Bakh" panose="00000500000000000000" pitchFamily="50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AC1FE2-82ED-DCDF-AFFC-419BAADE16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579" y="4568632"/>
            <a:ext cx="8862645" cy="556252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78EFCBE-BF93-1916-9D30-AAF0EC9C7F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828783" y="-2043074"/>
            <a:ext cx="5332521" cy="9297913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E8876A36-C2CA-2545-85FD-9EB8C717BB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4825" y="4510143"/>
            <a:ext cx="8134350" cy="762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1173502C-9FA0-EA59-93DE-1091A30C562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613715" y="317393"/>
            <a:ext cx="881333" cy="805790"/>
          </a:xfrm>
          <a:prstGeom prst="rect">
            <a:avLst/>
          </a:prstGeom>
        </p:spPr>
      </p:pic>
      <p:sp>
        <p:nvSpPr>
          <p:cNvPr id="235" name="Google Shape;235;p36"/>
          <p:cNvSpPr txBox="1">
            <a:spLocks noGrp="1"/>
          </p:cNvSpPr>
          <p:nvPr>
            <p:ph type="title" idx="4294967295"/>
          </p:nvPr>
        </p:nvSpPr>
        <p:spPr>
          <a:xfrm>
            <a:off x="1804113" y="720288"/>
            <a:ext cx="5535775" cy="5865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bg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معرفی پلتفرم هوش مصنوعی ماه</a:t>
            </a:r>
            <a:r>
              <a:rPr lang="fa-IR" sz="2800">
                <a:solidFill>
                  <a:schemeClr val="bg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ر</a:t>
            </a:r>
            <a:r>
              <a:rPr lang="en" sz="2800">
                <a:solidFill>
                  <a:schemeClr val="bg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 مشاور</a:t>
            </a:r>
            <a:r>
              <a:rPr lang="fa-IR" sz="2800">
                <a:solidFill>
                  <a:schemeClr val="bg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ان</a:t>
            </a:r>
            <a:endParaRPr sz="1600">
              <a:solidFill>
                <a:schemeClr val="bg1"/>
              </a:solidFill>
              <a:latin typeface="Diba" panose="01000504000000020004" pitchFamily="2" charset="-78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</p:txBody>
      </p:sp>
      <p:grpSp>
        <p:nvGrpSpPr>
          <p:cNvPr id="238" name="Google Shape;238;p36"/>
          <p:cNvGrpSpPr/>
          <p:nvPr/>
        </p:nvGrpSpPr>
        <p:grpSpPr>
          <a:xfrm>
            <a:off x="3500437" y="1414505"/>
            <a:ext cx="2143125" cy="2571759"/>
            <a:chOff x="3819175" y="1331517"/>
            <a:chExt cx="2143125" cy="2571759"/>
          </a:xfrm>
        </p:grpSpPr>
        <p:pic>
          <p:nvPicPr>
            <p:cNvPr id="239" name="Google Shape;239;p36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3819175" y="1331517"/>
              <a:ext cx="2143125" cy="257175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0" name="Google Shape;240;p36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4025850" y="1604199"/>
              <a:ext cx="546150" cy="5973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A97FE958-4CF5-2460-7BBB-4F5C097C1B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979566" y="-1979565"/>
            <a:ext cx="5184871" cy="9144002"/>
          </a:xfrm>
          <a:prstGeom prst="rect">
            <a:avLst/>
          </a:prstGeom>
        </p:spPr>
      </p:pic>
      <p:sp>
        <p:nvSpPr>
          <p:cNvPr id="245" name="Google Shape;245;p37"/>
          <p:cNvSpPr txBox="1">
            <a:spLocks noGrp="1"/>
          </p:cNvSpPr>
          <p:nvPr>
            <p:ph type="title" idx="4294967295"/>
          </p:nvPr>
        </p:nvSpPr>
        <p:spPr>
          <a:xfrm>
            <a:off x="2520775" y="2057825"/>
            <a:ext cx="4102449" cy="12340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800">
                <a:solidFill>
                  <a:schemeClr val="bg1"/>
                </a:solidFill>
                <a:latin typeface="Vazirmatn"/>
                <a:ea typeface="Vazirmatn"/>
                <a:cs typeface="Vazirmatn"/>
                <a:sym typeface="Vazirmatn"/>
              </a:rPr>
              <a:t>باسپاس از حسن توجه شما</a:t>
            </a:r>
            <a:endParaRPr sz="2800">
              <a:solidFill>
                <a:schemeClr val="bg1"/>
              </a:solidFill>
              <a:latin typeface="Vazirmatn"/>
              <a:ea typeface="Vazirmatn"/>
              <a:cs typeface="Vazirmatn"/>
              <a:sym typeface="Vazirmatn"/>
            </a:endParaRPr>
          </a:p>
          <a:p>
            <a:pPr marL="0" lvl="0" indent="0" algn="r" rtl="1">
              <a:spcBef>
                <a:spcPts val="1600"/>
              </a:spcBef>
              <a:spcAft>
                <a:spcPts val="1600"/>
              </a:spcAft>
              <a:buNone/>
            </a:pPr>
            <a:r>
              <a:rPr lang="fa-IR" sz="2060">
                <a:solidFill>
                  <a:schemeClr val="bg1"/>
                </a:solidFill>
                <a:latin typeface="Vazirmatn"/>
                <a:ea typeface="Vazirmatn"/>
                <a:cs typeface="Vazirmatn"/>
                <a:sym typeface="Vazirmatn"/>
              </a:rPr>
              <a:t> جلسه اول-</a:t>
            </a:r>
            <a:r>
              <a:rPr lang="en" sz="2060">
                <a:solidFill>
                  <a:schemeClr val="bg1"/>
                </a:solidFill>
                <a:latin typeface="Vazirmatn"/>
                <a:ea typeface="Vazirmatn"/>
                <a:cs typeface="Vazirmatn"/>
                <a:sym typeface="Vazirmatn"/>
              </a:rPr>
              <a:t>چهارشنبه - ۲ مهر ۱۴۰۴</a:t>
            </a:r>
            <a:endParaRPr sz="2060">
              <a:solidFill>
                <a:schemeClr val="bg1"/>
              </a:solidFill>
              <a:latin typeface="Vazirmatn"/>
              <a:ea typeface="Vazirmatn"/>
              <a:cs typeface="Vazirmatn"/>
              <a:sym typeface="Vazirmat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77A0B4-6295-7161-EAB4-828B4C3900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04068" y="4593462"/>
            <a:ext cx="9144000" cy="452628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7D11DD6-E987-8158-41F5-456B8523DF16}"/>
              </a:ext>
            </a:extLst>
          </p:cNvPr>
          <p:cNvCxnSpPr>
            <a:cxnSpLocks/>
          </p:cNvCxnSpPr>
          <p:nvPr/>
        </p:nvCxnSpPr>
        <p:spPr>
          <a:xfrm flipH="1">
            <a:off x="5282293" y="4727121"/>
            <a:ext cx="129812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0EAE761-D2B6-D8C5-3110-52518BF8E860}"/>
              </a:ext>
            </a:extLst>
          </p:cNvPr>
          <p:cNvCxnSpPr/>
          <p:nvPr/>
        </p:nvCxnSpPr>
        <p:spPr>
          <a:xfrm>
            <a:off x="3657600" y="4593462"/>
            <a:ext cx="0" cy="28878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1DEF6C9-81B4-DE37-40E2-B58E5602159E}"/>
              </a:ext>
            </a:extLst>
          </p:cNvPr>
          <p:cNvCxnSpPr/>
          <p:nvPr/>
        </p:nvCxnSpPr>
        <p:spPr>
          <a:xfrm>
            <a:off x="2062843" y="4582730"/>
            <a:ext cx="0" cy="28878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3D2351D8-B2B2-D5F3-C19A-8EA4678FFC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67861" y="-1411084"/>
            <a:ext cx="6368082" cy="9184196"/>
          </a:xfrm>
          <a:prstGeom prst="rect">
            <a:avLst/>
          </a:prstGeom>
        </p:spPr>
      </p:pic>
      <p:sp>
        <p:nvSpPr>
          <p:cNvPr id="85" name="Google Shape;85;p15"/>
          <p:cNvSpPr txBox="1">
            <a:spLocks noGrp="1"/>
          </p:cNvSpPr>
          <p:nvPr>
            <p:ph type="title" idx="4294967295"/>
          </p:nvPr>
        </p:nvSpPr>
        <p:spPr>
          <a:xfrm>
            <a:off x="197650" y="124625"/>
            <a:ext cx="8843100" cy="13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هوش مصنوعی چیست؟</a:t>
            </a:r>
            <a:endParaRPr sz="2400">
              <a:latin typeface="Diba" panose="01000504000000020004" pitchFamily="2" charset="-78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</p:txBody>
      </p:sp>
      <p:sp>
        <p:nvSpPr>
          <p:cNvPr id="86" name="Google Shape;86;p15"/>
          <p:cNvSpPr txBox="1">
            <a:spLocks noGrp="1"/>
          </p:cNvSpPr>
          <p:nvPr>
            <p:ph type="title" idx="4294967295"/>
          </p:nvPr>
        </p:nvSpPr>
        <p:spPr>
          <a:xfrm>
            <a:off x="281355" y="933133"/>
            <a:ext cx="8455688" cy="3604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Vazirmatn Light"/>
                <a:ea typeface="Vazirmatn Light"/>
                <a:cs typeface="Vazirmatn Light"/>
                <a:sym typeface="Vazirmatn Light"/>
              </a:rPr>
              <a:t>شبیه‌سازی توانایی‌های انسانی </a:t>
            </a:r>
            <a:r>
              <a:rPr lang="fa-IR" sz="1800">
                <a:latin typeface="Vazirmatn Light"/>
                <a:ea typeface="Vazirmatn Light"/>
                <a:cs typeface="Vazirmatn Light"/>
                <a:sym typeface="Vazirmatn Light"/>
              </a:rPr>
              <a:t>(</a:t>
            </a:r>
            <a:r>
              <a:rPr lang="en" sz="1800">
                <a:latin typeface="Vazirmatn Light"/>
                <a:ea typeface="Vazirmatn Light"/>
                <a:cs typeface="Vazirmatn Light"/>
                <a:sym typeface="Vazirmatn Light"/>
              </a:rPr>
              <a:t>یادگیری، استدلال، حل مسئله</a:t>
            </a:r>
            <a:r>
              <a:rPr lang="fa-IR" sz="1800">
                <a:latin typeface="Vazirmatn Light"/>
                <a:ea typeface="Vazirmatn Light"/>
                <a:cs typeface="Vazirmatn Light"/>
                <a:sym typeface="Vazirmatn Light"/>
              </a:rPr>
              <a:t>)</a:t>
            </a:r>
            <a:r>
              <a:rPr lang="en" sz="1800">
                <a:latin typeface="Vazirmatn Light"/>
                <a:ea typeface="Vazirmatn Light"/>
                <a:cs typeface="Vazirmatn Light"/>
                <a:sym typeface="Vazirmatn Light"/>
              </a:rPr>
              <a:t> توسط ماشین‌ها</a:t>
            </a:r>
            <a:r>
              <a:rPr lang="fa-IR" sz="1800">
                <a:latin typeface="Vazirmatn Light"/>
                <a:ea typeface="Vazirmatn Light"/>
                <a:cs typeface="Vazirmatn Light"/>
                <a:sym typeface="Vazirmatn Light"/>
              </a:rPr>
              <a:t>.</a:t>
            </a:r>
            <a:endParaRPr sz="1800">
              <a:latin typeface="Vazirmatn Light"/>
              <a:ea typeface="Vazirmatn Light"/>
              <a:cs typeface="Vazirmatn Light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Vazirmatn Light"/>
                <a:ea typeface="Vazirmatn Light"/>
                <a:cs typeface="Vazirmatn Light"/>
                <a:sym typeface="Vazirmatn Light"/>
              </a:rPr>
              <a:t>ترکیبی از داده</a:t>
            </a:r>
            <a:r>
              <a:rPr lang="fa-IR" sz="1800">
                <a:latin typeface="Vazirmatn Light"/>
                <a:ea typeface="Vazirmatn Light"/>
                <a:cs typeface="Vazirmatn Light"/>
                <a:sym typeface="Vazirmatn Light"/>
              </a:rPr>
              <a:t>+</a:t>
            </a:r>
            <a:r>
              <a:rPr lang="en" sz="1800">
                <a:latin typeface="Vazirmatn Light"/>
                <a:ea typeface="Vazirmatn Light"/>
                <a:cs typeface="Vazirmatn Light"/>
                <a:sym typeface="Vazirmatn Light"/>
              </a:rPr>
              <a:t>الگوریتم</a:t>
            </a:r>
            <a:r>
              <a:rPr lang="fa-IR" sz="1800">
                <a:latin typeface="Vazirmatn Light"/>
                <a:ea typeface="Vazirmatn Light"/>
                <a:cs typeface="Vazirmatn Light"/>
                <a:sym typeface="Vazirmatn Light"/>
              </a:rPr>
              <a:t>+ </a:t>
            </a:r>
            <a:r>
              <a:rPr lang="en" sz="1800">
                <a:latin typeface="Vazirmatn Light"/>
                <a:ea typeface="Vazirmatn Light"/>
                <a:cs typeface="Vazirmatn Light"/>
                <a:sym typeface="Vazirmatn Light"/>
              </a:rPr>
              <a:t>توان پردازش</a:t>
            </a:r>
            <a:r>
              <a:rPr lang="fa-IR" sz="1800">
                <a:latin typeface="Vazirmatn Light"/>
                <a:ea typeface="Vazirmatn Light"/>
                <a:cs typeface="Vazirmatn Light"/>
                <a:sym typeface="Vazirmatn Light"/>
              </a:rPr>
              <a:t>.</a:t>
            </a:r>
            <a:endParaRPr sz="1800">
              <a:latin typeface="Vazirmatn Light"/>
              <a:ea typeface="Vazirmatn Light"/>
              <a:cs typeface="Vazirmatn Light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Vazirmatn Light"/>
                <a:ea typeface="Vazirmatn Light"/>
                <a:cs typeface="Vazirmatn Light"/>
                <a:sym typeface="Vazirmatn Light"/>
              </a:rPr>
              <a:t>هدف:</a:t>
            </a:r>
            <a:r>
              <a:rPr lang="fa-IR" sz="180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Vazirmatn Light"/>
                <a:ea typeface="Vazirmatn Light"/>
                <a:cs typeface="Vazirmatn Light"/>
                <a:sym typeface="Vazirmatn Light"/>
              </a:rPr>
              <a:t> </a:t>
            </a:r>
            <a:r>
              <a:rPr lang="en" sz="1800">
                <a:latin typeface="Vazirmatn Light"/>
                <a:ea typeface="Vazirmatn Light"/>
                <a:cs typeface="Vazirmatn Light"/>
                <a:sym typeface="Vazirmatn Light"/>
              </a:rPr>
              <a:t>تصمیم‌گیری و اجرای وظایف به صورت هوشمند</a:t>
            </a:r>
            <a:r>
              <a:rPr lang="fa-IR" sz="1800">
                <a:latin typeface="Vazirmatn Light"/>
                <a:ea typeface="Vazirmatn Light"/>
                <a:cs typeface="Vazirmatn Light"/>
                <a:sym typeface="Vazirmatn Light"/>
              </a:rPr>
              <a:t>.</a:t>
            </a:r>
            <a:endParaRPr sz="1800">
              <a:latin typeface="Vazirmatn Light"/>
              <a:ea typeface="Vazirmatn Light"/>
              <a:cs typeface="Vazirmatn Light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Vazirmatn Light"/>
                <a:ea typeface="Vazirmatn Light"/>
                <a:cs typeface="Vazirmatn Light"/>
                <a:sym typeface="Vazirmatn Light"/>
              </a:rPr>
              <a:t>مثال‌ها</a:t>
            </a:r>
            <a:r>
              <a:rPr lang="fa-IR" sz="180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Vazirmatn Light"/>
                <a:ea typeface="Vazirmatn Light"/>
                <a:cs typeface="Vazirmatn Light"/>
                <a:sym typeface="Vazirmatn Light"/>
              </a:rPr>
              <a:t>: </a:t>
            </a:r>
            <a:r>
              <a:rPr lang="en" sz="1800">
                <a:latin typeface="Vazirmatn Light"/>
                <a:ea typeface="Vazirmatn Light"/>
                <a:cs typeface="Vazirmatn Light"/>
                <a:sym typeface="Vazirmatn Light"/>
              </a:rPr>
              <a:t>چت‌بات‌ها، خودروهای خودران، پیش‌بینی بازار</a:t>
            </a:r>
            <a:r>
              <a:rPr lang="fa-IR" sz="1800">
                <a:latin typeface="Vazirmatn Light"/>
                <a:ea typeface="Vazirmatn Light"/>
                <a:cs typeface="Vazirmatn Light"/>
                <a:sym typeface="Vazirmatn Light"/>
              </a:rPr>
              <a:t>.</a:t>
            </a:r>
          </a:p>
          <a:p>
            <a:pPr lvl="0" algn="r" rtl="1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</a:pPr>
            <a:r>
              <a:rPr lang="fa-IR" sz="16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و چرا </a:t>
            </a:r>
            <a:r>
              <a:rPr lang="en-GB" sz="16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AI </a:t>
            </a:r>
            <a:r>
              <a:rPr lang="fa-IR" sz="16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یک ابزار بقا در اقتصاد شبه‌جنگی ایران است و برای شرکت فولاد پرشین امیر حیاتی است؟</a:t>
            </a:r>
            <a:br>
              <a:rPr lang="fa-IR" sz="1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</a:br>
            <a:r>
              <a:rPr lang="fa-IR" sz="1600">
                <a:latin typeface="Vazirmatn Light"/>
                <a:ea typeface="Vazirmatn Light"/>
                <a:cs typeface="Vazirmatn Light"/>
                <a:sym typeface="Vazirmatn Light"/>
              </a:rPr>
              <a:t>مدیریت چند ارزی (ریال، دلار، درهم، یوان).</a:t>
            </a:r>
            <a:br>
              <a:rPr lang="fa-IR" sz="1600">
                <a:latin typeface="Vazirmatn Light"/>
                <a:ea typeface="Vazirmatn Light"/>
                <a:cs typeface="Vazirmatn Light"/>
                <a:sym typeface="Vazirmatn Light"/>
              </a:rPr>
            </a:br>
            <a:r>
              <a:rPr lang="fa-IR" sz="1600">
                <a:latin typeface="Vazirmatn Light"/>
                <a:ea typeface="Vazirmatn Light"/>
                <a:cs typeface="Vazirmatn Light"/>
                <a:sym typeface="Vazirmatn Light"/>
              </a:rPr>
              <a:t>پیش‌بینی قیمت جهانی فولاد (</a:t>
            </a:r>
            <a:r>
              <a:rPr lang="en-GB" sz="1600">
                <a:latin typeface="Vazirmatn Light"/>
                <a:ea typeface="Vazirmatn Light"/>
                <a:cs typeface="Vazirmatn Light"/>
                <a:sym typeface="Vazirmatn Light"/>
              </a:rPr>
              <a:t>CIS، </a:t>
            </a:r>
            <a:r>
              <a:rPr lang="fa-IR" sz="1600">
                <a:latin typeface="Vazirmatn Light"/>
                <a:ea typeface="Vazirmatn Light"/>
                <a:cs typeface="Vazirmatn Light"/>
                <a:sym typeface="Vazirmatn Light"/>
              </a:rPr>
              <a:t>چین، ترکیه).</a:t>
            </a:r>
            <a:br>
              <a:rPr lang="fa-IR" sz="1600">
                <a:latin typeface="Vazirmatn Light"/>
                <a:ea typeface="Vazirmatn Light"/>
                <a:cs typeface="Vazirmatn Light"/>
                <a:sym typeface="Vazirmatn Light"/>
              </a:rPr>
            </a:br>
            <a:r>
              <a:rPr lang="fa-IR" sz="1600">
                <a:latin typeface="Vazirmatn Light"/>
                <a:ea typeface="Vazirmatn Light"/>
                <a:cs typeface="Vazirmatn Light"/>
                <a:sym typeface="Vazirmatn Light"/>
              </a:rPr>
              <a:t>پایش (میلگرد، ورق، شمش).</a:t>
            </a:r>
            <a:endParaRPr lang="fa-IR" sz="1800">
              <a:latin typeface="Vazirmatn Light"/>
              <a:ea typeface="Vazirmatn Light"/>
              <a:cs typeface="Vazirmatn Light"/>
              <a:sym typeface="Vazirmatn Ligh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E8AE4A-1D24-9647-43DF-31CD7E631DAF}"/>
              </a:ext>
            </a:extLst>
          </p:cNvPr>
          <p:cNvSpPr/>
          <p:nvPr/>
        </p:nvSpPr>
        <p:spPr>
          <a:xfrm>
            <a:off x="8775632" y="1067269"/>
            <a:ext cx="145279" cy="14527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3150D91-C455-29E6-FC7E-23BC44D9C574}"/>
              </a:ext>
            </a:extLst>
          </p:cNvPr>
          <p:cNvSpPr/>
          <p:nvPr/>
        </p:nvSpPr>
        <p:spPr>
          <a:xfrm>
            <a:off x="8775632" y="1541521"/>
            <a:ext cx="145279" cy="14527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60CE6C-E515-F849-FA71-079238C3237D}"/>
              </a:ext>
            </a:extLst>
          </p:cNvPr>
          <p:cNvSpPr/>
          <p:nvPr/>
        </p:nvSpPr>
        <p:spPr>
          <a:xfrm>
            <a:off x="8775632" y="1995742"/>
            <a:ext cx="145279" cy="14527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C3EEDA-702A-5A13-7E32-80C4F26773E7}"/>
              </a:ext>
            </a:extLst>
          </p:cNvPr>
          <p:cNvSpPr/>
          <p:nvPr/>
        </p:nvSpPr>
        <p:spPr>
          <a:xfrm>
            <a:off x="8775632" y="2495308"/>
            <a:ext cx="145279" cy="14527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747DC6-CD1B-E63C-52A1-D84B1E436789}"/>
              </a:ext>
            </a:extLst>
          </p:cNvPr>
          <p:cNvSpPr/>
          <p:nvPr/>
        </p:nvSpPr>
        <p:spPr>
          <a:xfrm>
            <a:off x="8790705" y="3441629"/>
            <a:ext cx="90367" cy="9036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736DC2-3D41-3826-F725-939F3B545CF3}"/>
              </a:ext>
            </a:extLst>
          </p:cNvPr>
          <p:cNvSpPr/>
          <p:nvPr/>
        </p:nvSpPr>
        <p:spPr>
          <a:xfrm>
            <a:off x="8800791" y="3830500"/>
            <a:ext cx="90367" cy="9036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BB3913-93F6-DAB9-1B1E-BE6FDDE6AEF2}"/>
              </a:ext>
            </a:extLst>
          </p:cNvPr>
          <p:cNvSpPr/>
          <p:nvPr/>
        </p:nvSpPr>
        <p:spPr>
          <a:xfrm>
            <a:off x="8810806" y="4189527"/>
            <a:ext cx="90367" cy="9036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C671AC-AB05-043B-F6F3-24FDD167E8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579" y="4568632"/>
            <a:ext cx="8862645" cy="55625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 idx="4294967295"/>
          </p:nvPr>
        </p:nvSpPr>
        <p:spPr>
          <a:xfrm>
            <a:off x="535775" y="124625"/>
            <a:ext cx="8301750" cy="13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dk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تاریخچه</a:t>
            </a:r>
            <a:endParaRPr sz="1600">
              <a:latin typeface="Diba" panose="01000504000000020004" pitchFamily="2" charset="-78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</p:txBody>
      </p:sp>
      <p:sp>
        <p:nvSpPr>
          <p:cNvPr id="93" name="Google Shape;93;p16"/>
          <p:cNvSpPr txBox="1">
            <a:spLocks noGrp="1"/>
          </p:cNvSpPr>
          <p:nvPr>
            <p:ph type="title" idx="4294967295"/>
          </p:nvPr>
        </p:nvSpPr>
        <p:spPr>
          <a:xfrm>
            <a:off x="193925" y="715500"/>
            <a:ext cx="8758200" cy="37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۱۹۵۰:</a:t>
            </a:r>
            <a:r>
              <a:rPr lang="en" sz="1800" b="0" dirty="0"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آلن تورینگ → "آیا ماشین می‌تواند فکر کند؟" </a:t>
            </a:r>
            <a:r>
              <a:rPr lang="fa-IR" sz="1800" b="0" dirty="0"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(</a:t>
            </a:r>
            <a:r>
              <a:rPr lang="en" sz="1800" b="0" dirty="0"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آزمون تورینگ</a:t>
            </a:r>
            <a:r>
              <a:rPr lang="fa-IR" sz="1800" b="0" dirty="0"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)</a:t>
            </a:r>
            <a:endParaRPr sz="1800" b="0" dirty="0">
              <a:latin typeface="Yekan Bakh" panose="00000500000000000000" pitchFamily="50" charset="-78"/>
              <a:ea typeface="Diba" panose="01000504000000020004" pitchFamily="2" charset="-78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۱۹۵۶:</a:t>
            </a:r>
            <a:r>
              <a:rPr lang="en" sz="1800" b="0" dirty="0"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کنفرانس دارتموث → تولد اصطلاح "Artificial Intelligence"</a:t>
            </a:r>
            <a:r>
              <a:rPr lang="fa-IR" sz="1800" b="0" dirty="0"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.</a:t>
            </a:r>
            <a:endParaRPr sz="1800" b="0" dirty="0">
              <a:latin typeface="Yekan Bakh" panose="00000500000000000000" pitchFamily="50" charset="-78"/>
              <a:ea typeface="Diba" panose="01000504000000020004" pitchFamily="2" charset="-78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دهه ۱۹۶۰–۷۰</a:t>
            </a:r>
            <a:r>
              <a:rPr lang="en" sz="1800" b="0" dirty="0"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:</a:t>
            </a:r>
            <a:r>
              <a:rPr lang="fa-IR" sz="1800" b="0" dirty="0"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 </a:t>
            </a:r>
            <a:r>
              <a:rPr lang="en" sz="1800" b="0" dirty="0"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اولین سیستم‌های خبره و چت‌بات‌ها</a:t>
            </a:r>
            <a:r>
              <a:rPr lang="fa-IR" sz="1800" b="0" dirty="0"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.</a:t>
            </a:r>
            <a:endParaRPr sz="1800" b="0" dirty="0">
              <a:latin typeface="Yekan Bakh" panose="00000500000000000000" pitchFamily="50" charset="-78"/>
              <a:ea typeface="Diba" panose="01000504000000020004" pitchFamily="2" charset="-78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دهه ۱۹۸۰–۹۰</a:t>
            </a:r>
            <a:r>
              <a:rPr lang="fa-IR" sz="1800" dirty="0"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: </a:t>
            </a:r>
            <a:r>
              <a:rPr lang="en" sz="1800" b="0" dirty="0"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الگوریتم‌های یادگیری ماشین و شبکه‌های عصبی</a:t>
            </a:r>
            <a:r>
              <a:rPr lang="fa-IR" sz="1800" b="0" dirty="0"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.</a:t>
            </a:r>
            <a:endParaRPr sz="1800" b="0" dirty="0">
              <a:latin typeface="Yekan Bakh" panose="00000500000000000000" pitchFamily="50" charset="-78"/>
              <a:ea typeface="Diba" panose="01000504000000020004" pitchFamily="2" charset="-78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۲۰۰۰ تا امروز:</a:t>
            </a:r>
            <a:endParaRPr sz="1800" dirty="0">
              <a:latin typeface="Yekan Bakh" panose="00000500000000000000" pitchFamily="50" charset="-78"/>
              <a:ea typeface="Diba" panose="01000504000000020004" pitchFamily="2" charset="-78"/>
              <a:cs typeface="Yekan Bakh" panose="00000500000000000000" pitchFamily="50" charset="-78"/>
              <a:sym typeface="Vazirmatn Light"/>
            </a:endParaRPr>
          </a:p>
          <a:p>
            <a:pPr marL="0" lvl="0" indent="45720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b="0" dirty="0"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انفجار داده‌های دیجیتال</a:t>
            </a:r>
            <a:endParaRPr sz="1800" b="0" dirty="0">
              <a:latin typeface="Yekan Bakh" panose="00000500000000000000" pitchFamily="50" charset="-78"/>
              <a:ea typeface="Diba" panose="01000504000000020004" pitchFamily="2" charset="-78"/>
              <a:cs typeface="Yekan Bakh" panose="00000500000000000000" pitchFamily="50" charset="-78"/>
              <a:sym typeface="Vazirmatn Light"/>
            </a:endParaRPr>
          </a:p>
          <a:p>
            <a:pPr marL="0" lvl="0" indent="45720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b="0" dirty="0"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رشد قدرت پردازش (GPU, Cloud)</a:t>
            </a:r>
            <a:endParaRPr sz="1800" b="0" dirty="0">
              <a:latin typeface="Yekan Bakh" panose="00000500000000000000" pitchFamily="50" charset="-78"/>
              <a:ea typeface="Diba" panose="01000504000000020004" pitchFamily="2" charset="-78"/>
              <a:cs typeface="Yekan Bakh" panose="00000500000000000000" pitchFamily="50" charset="-78"/>
              <a:sym typeface="Vazirmatn Light"/>
            </a:endParaRPr>
          </a:p>
          <a:p>
            <a:pPr marL="0" lvl="0" indent="45720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b="0" dirty="0">
                <a:latin typeface="Yekan Bakh" panose="00000500000000000000" pitchFamily="50" charset="-78"/>
                <a:ea typeface="Diba" panose="01000504000000020004" pitchFamily="2" charset="-78"/>
                <a:cs typeface="Yekan Bakh" panose="00000500000000000000" pitchFamily="50" charset="-78"/>
                <a:sym typeface="Vazirmatn Light"/>
              </a:rPr>
              <a:t>یادگیری عمیق و مدل‌های زبانی (ChatGPT, GPT-4, …)</a:t>
            </a:r>
            <a:endParaRPr sz="1800" b="0" dirty="0">
              <a:latin typeface="Yekan Bakh" panose="00000500000000000000" pitchFamily="50" charset="-78"/>
              <a:ea typeface="Diba" panose="01000504000000020004" pitchFamily="2" charset="-78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800" b="0" dirty="0">
              <a:latin typeface="Yekan Bakh" panose="00000500000000000000" pitchFamily="50" charset="-78"/>
              <a:ea typeface="Diba" panose="01000504000000020004" pitchFamily="2" charset="-78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1600"/>
              </a:spcAft>
              <a:buNone/>
            </a:pPr>
            <a:endParaRPr sz="1800" b="0" dirty="0">
              <a:latin typeface="Yekan Bakh" panose="00000500000000000000" pitchFamily="50" charset="-78"/>
              <a:ea typeface="Diba" panose="01000504000000020004" pitchFamily="2" charset="-78"/>
              <a:cs typeface="Yekan Bakh" panose="00000500000000000000" pitchFamily="50" charset="-78"/>
              <a:sym typeface="Vazirmatn Light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125D5FCC-371D-FD41-C7A1-AF6EF6D784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3925" y="4668765"/>
            <a:ext cx="8756149" cy="316039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0E4A55DA-D8A2-BEFC-DF9A-8694977DEE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5400000">
            <a:off x="1367861" y="-1411084"/>
            <a:ext cx="6368082" cy="918419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6005390-CF13-38A5-1FAA-79B23429A1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579" y="4568632"/>
            <a:ext cx="8862645" cy="55625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89647F4-EA40-956F-B56D-B173EE0E8D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67861" y="-1411084"/>
            <a:ext cx="6368082" cy="9184196"/>
          </a:xfrm>
          <a:prstGeom prst="rect">
            <a:avLst/>
          </a:prstGeom>
        </p:spPr>
      </p:pic>
      <p:sp>
        <p:nvSpPr>
          <p:cNvPr id="99" name="Google Shape;99;p17"/>
          <p:cNvSpPr txBox="1">
            <a:spLocks noGrp="1"/>
          </p:cNvSpPr>
          <p:nvPr>
            <p:ph type="title" idx="4294967295"/>
          </p:nvPr>
        </p:nvSpPr>
        <p:spPr>
          <a:xfrm>
            <a:off x="2929581" y="501438"/>
            <a:ext cx="5875544" cy="13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مصنوعی یا</a:t>
            </a:r>
            <a:r>
              <a:rPr lang="en" sz="3600">
                <a:solidFill>
                  <a:schemeClr val="dk1"/>
                </a:solidFill>
                <a:latin typeface="Acumin Variable Concept Wide Bl" panose="020B0304020202020204" pitchFamily="34" charset="0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 Artificial</a:t>
            </a:r>
            <a:endParaRPr sz="3600">
              <a:latin typeface="Acumin Variable Concept Wide Bl" panose="020B0304020202020204" pitchFamily="34" charset="0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</p:txBody>
      </p:sp>
      <p:sp>
        <p:nvSpPr>
          <p:cNvPr id="100" name="Google Shape;100;p17"/>
          <p:cNvSpPr txBox="1">
            <a:spLocks noGrp="1"/>
          </p:cNvSpPr>
          <p:nvPr>
            <p:ph type="title" idx="4294967295"/>
          </p:nvPr>
        </p:nvSpPr>
        <p:spPr>
          <a:xfrm>
            <a:off x="2245807" y="1530072"/>
            <a:ext cx="6204857" cy="19918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توانایی درک، یادگیری و سازگاری با محیط</a:t>
            </a:r>
            <a:endParaRPr sz="18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قدرت حل مسئله و تصمیم‌گیری</a:t>
            </a:r>
            <a:endParaRPr sz="18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استفاده بهینه از دانش و تجربه</a:t>
            </a:r>
            <a:endParaRPr sz="18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سنجش: IQ، خلاقیت، توانایی پیش‌بینی</a:t>
            </a:r>
            <a:endParaRPr sz="18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</p:txBody>
      </p:sp>
      <p:sp>
        <p:nvSpPr>
          <p:cNvPr id="4" name="Arrow: Left 3">
            <a:extLst>
              <a:ext uri="{FF2B5EF4-FFF2-40B4-BE49-F238E27FC236}">
                <a16:creationId xmlns:a16="http://schemas.microsoft.com/office/drawing/2014/main" id="{2FD4F721-E17F-A85C-4516-DA8BCDA3ED49}"/>
              </a:ext>
            </a:extLst>
          </p:cNvPr>
          <p:cNvSpPr/>
          <p:nvPr/>
        </p:nvSpPr>
        <p:spPr>
          <a:xfrm>
            <a:off x="8468292" y="1713245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5" name="Arrow: Left 4">
            <a:extLst>
              <a:ext uri="{FF2B5EF4-FFF2-40B4-BE49-F238E27FC236}">
                <a16:creationId xmlns:a16="http://schemas.microsoft.com/office/drawing/2014/main" id="{AB1BF897-17DA-164A-A639-051EB367FD9F}"/>
              </a:ext>
            </a:extLst>
          </p:cNvPr>
          <p:cNvSpPr/>
          <p:nvPr/>
        </p:nvSpPr>
        <p:spPr>
          <a:xfrm>
            <a:off x="8468292" y="2207319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6" name="Arrow: Left 5">
            <a:extLst>
              <a:ext uri="{FF2B5EF4-FFF2-40B4-BE49-F238E27FC236}">
                <a16:creationId xmlns:a16="http://schemas.microsoft.com/office/drawing/2014/main" id="{A8C815ED-F85A-A0BF-0557-95C63B074DD0}"/>
              </a:ext>
            </a:extLst>
          </p:cNvPr>
          <p:cNvSpPr/>
          <p:nvPr/>
        </p:nvSpPr>
        <p:spPr>
          <a:xfrm>
            <a:off x="8468292" y="2736854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A6D081A8-2406-CE95-075F-9FADB70FA748}"/>
              </a:ext>
            </a:extLst>
          </p:cNvPr>
          <p:cNvSpPr/>
          <p:nvPr/>
        </p:nvSpPr>
        <p:spPr>
          <a:xfrm>
            <a:off x="8468292" y="3266389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64A6AD70-25C0-104C-EE27-AFC440D1E5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84315" y="752486"/>
            <a:ext cx="1779118" cy="28876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9AD4A89-7B74-117D-C032-795DDD3D8E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579" y="4568632"/>
            <a:ext cx="8862645" cy="55625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42DB3746-DF05-33D0-319E-9013128CF4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67861" y="-1411084"/>
            <a:ext cx="6368082" cy="9184196"/>
          </a:xfrm>
          <a:prstGeom prst="rect">
            <a:avLst/>
          </a:prstGeom>
        </p:spPr>
      </p:pic>
      <p:sp>
        <p:nvSpPr>
          <p:cNvPr id="106" name="Google Shape;106;p18"/>
          <p:cNvSpPr txBox="1">
            <a:spLocks noGrp="1"/>
          </p:cNvSpPr>
          <p:nvPr>
            <p:ph type="title" idx="4294967295"/>
          </p:nvPr>
        </p:nvSpPr>
        <p:spPr>
          <a:xfrm>
            <a:off x="121801" y="541631"/>
            <a:ext cx="8758200" cy="13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200">
                <a:solidFill>
                  <a:schemeClr val="dk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هوش یا </a:t>
            </a:r>
            <a:r>
              <a:rPr lang="en" sz="3200">
                <a:solidFill>
                  <a:schemeClr val="dk1"/>
                </a:solidFill>
                <a:latin typeface="Acumin Variable Concept Wide Bl" panose="020B0304020202020204" pitchFamily="34" charset="0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Intelligence</a:t>
            </a:r>
            <a:endParaRPr sz="3200">
              <a:latin typeface="Acumin Variable Concept Wide Bl" panose="020B0304020202020204" pitchFamily="34" charset="0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</p:txBody>
      </p:sp>
      <p:sp>
        <p:nvSpPr>
          <p:cNvPr id="107" name="Google Shape;107;p18"/>
          <p:cNvSpPr txBox="1">
            <a:spLocks noGrp="1"/>
          </p:cNvSpPr>
          <p:nvPr>
            <p:ph type="title" idx="4294967295"/>
          </p:nvPr>
        </p:nvSpPr>
        <p:spPr>
          <a:xfrm>
            <a:off x="197650" y="1311309"/>
            <a:ext cx="8423836" cy="34539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چیزی که توسط انسان ساخته شده، نه طبیعت</a:t>
            </a:r>
            <a:r>
              <a:rPr lang="fa-IR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.</a:t>
            </a:r>
            <a:endParaRPr sz="18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شبیه‌سازی ویژگی‌های طبیعی به شکل مهندسی‌شده</a:t>
            </a:r>
            <a:r>
              <a:rPr lang="fa-IR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.</a:t>
            </a:r>
          </a:p>
          <a:p>
            <a:pPr marL="0" lvl="0" indent="0" algn="r" rtl="1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a-IR" sz="1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مثا</a:t>
            </a:r>
            <a:r>
              <a:rPr lang="en" sz="1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ل</a:t>
            </a:r>
            <a:r>
              <a:rPr lang="fa-IR" sz="1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: </a:t>
            </a:r>
            <a:r>
              <a:rPr lang="fa-IR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نور مصنوعی (لامپ) در برابر نور طبیعی (خورشید).</a:t>
            </a:r>
          </a:p>
          <a:p>
            <a:pPr marL="0" lvl="0" indent="0" algn="r" rtl="1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در هوش مصنوع</a:t>
            </a:r>
            <a:r>
              <a:rPr lang="fa-IR" sz="1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ی: </a:t>
            </a:r>
            <a:r>
              <a:rPr lang="en" sz="1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 </a:t>
            </a:r>
            <a:r>
              <a:rPr lang="en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ساخت سیستمی شبیه هوش انسان، اما ساخته دست بشر</a:t>
            </a:r>
            <a:r>
              <a:rPr lang="fa-IR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.</a:t>
            </a:r>
            <a:endParaRPr sz="18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6525711-7E6F-302F-0CC7-55321EFA3C74}"/>
              </a:ext>
            </a:extLst>
          </p:cNvPr>
          <p:cNvSpPr/>
          <p:nvPr/>
        </p:nvSpPr>
        <p:spPr>
          <a:xfrm>
            <a:off x="8576755" y="1582617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952B0CE-8B1D-E0EB-BC59-0569960E0445}"/>
              </a:ext>
            </a:extLst>
          </p:cNvPr>
          <p:cNvSpPr/>
          <p:nvPr/>
        </p:nvSpPr>
        <p:spPr>
          <a:xfrm>
            <a:off x="8576755" y="2170015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66D984-9033-56CF-5A50-1990C22D35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579" y="4568632"/>
            <a:ext cx="8862645" cy="55625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3E3741C-ABA1-040D-6E5B-6F95BCF94E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67861" y="-1408057"/>
            <a:ext cx="6368082" cy="9184196"/>
          </a:xfrm>
          <a:prstGeom prst="rect">
            <a:avLst/>
          </a:prstGeom>
        </p:spPr>
      </p:pic>
      <p:sp>
        <p:nvSpPr>
          <p:cNvPr id="114" name="Google Shape;114;p19"/>
          <p:cNvSpPr txBox="1">
            <a:spLocks noGrp="1"/>
          </p:cNvSpPr>
          <p:nvPr>
            <p:ph type="title" idx="4294967295"/>
          </p:nvPr>
        </p:nvSpPr>
        <p:spPr>
          <a:xfrm>
            <a:off x="866315" y="1406769"/>
            <a:ext cx="7556361" cy="20197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تمرین تمرین تمرین</a:t>
            </a:r>
            <a:r>
              <a:rPr lang="fa-IR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.</a:t>
            </a:r>
            <a:br>
              <a:rPr lang="fa-IR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</a:br>
            <a:r>
              <a:rPr lang="en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یادگیری یادگیری یادگیری</a:t>
            </a:r>
            <a:r>
              <a:rPr lang="fa-IR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.</a:t>
            </a:r>
            <a:br>
              <a:rPr lang="fa-IR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</a:br>
            <a:r>
              <a:rPr lang="en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فرآیند یادگیری نوزاد</a:t>
            </a:r>
            <a:r>
              <a:rPr lang="fa-IR" sz="18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.</a:t>
            </a:r>
            <a:endParaRPr sz="18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F1F11C4B-D588-061C-DA58-56EEAC69C0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3925" y="4668765"/>
            <a:ext cx="8756149" cy="316039"/>
          </a:xfrm>
          <a:prstGeom prst="rect">
            <a:avLst/>
          </a:prstGeom>
        </p:spPr>
      </p:pic>
      <p:sp>
        <p:nvSpPr>
          <p:cNvPr id="113" name="Google Shape;113;p19"/>
          <p:cNvSpPr txBox="1">
            <a:spLocks noGrp="1"/>
          </p:cNvSpPr>
          <p:nvPr>
            <p:ph type="title" idx="4294967295"/>
          </p:nvPr>
        </p:nvSpPr>
        <p:spPr>
          <a:xfrm>
            <a:off x="899936" y="640177"/>
            <a:ext cx="7942001" cy="7665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200">
                <a:solidFill>
                  <a:schemeClr val="dk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هوش مصنوعی - چگونه و چطور؟</a:t>
            </a:r>
            <a:endParaRPr sz="3200">
              <a:latin typeface="Diba" panose="01000504000000020004" pitchFamily="2" charset="-78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</p:txBody>
      </p:sp>
      <p:sp>
        <p:nvSpPr>
          <p:cNvPr id="5" name="Arrow: Left 4">
            <a:extLst>
              <a:ext uri="{FF2B5EF4-FFF2-40B4-BE49-F238E27FC236}">
                <a16:creationId xmlns:a16="http://schemas.microsoft.com/office/drawing/2014/main" id="{BC987105-3B58-D6A4-BA65-BD53F8639D83}"/>
              </a:ext>
            </a:extLst>
          </p:cNvPr>
          <p:cNvSpPr/>
          <p:nvPr/>
        </p:nvSpPr>
        <p:spPr>
          <a:xfrm>
            <a:off x="8382483" y="1763486"/>
            <a:ext cx="223321" cy="135653"/>
          </a:xfrm>
          <a:prstGeom prst="lef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6" name="Arrow: Left 5">
            <a:extLst>
              <a:ext uri="{FF2B5EF4-FFF2-40B4-BE49-F238E27FC236}">
                <a16:creationId xmlns:a16="http://schemas.microsoft.com/office/drawing/2014/main" id="{4C16FB78-4CC2-19EE-0A39-0D3F265EF40B}"/>
              </a:ext>
            </a:extLst>
          </p:cNvPr>
          <p:cNvSpPr/>
          <p:nvPr/>
        </p:nvSpPr>
        <p:spPr>
          <a:xfrm>
            <a:off x="8382482" y="2310936"/>
            <a:ext cx="223321" cy="135653"/>
          </a:xfrm>
          <a:prstGeom prst="lef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14CF6B6F-61E0-0546-A458-F6CD01136CB4}"/>
              </a:ext>
            </a:extLst>
          </p:cNvPr>
          <p:cNvSpPr/>
          <p:nvPr/>
        </p:nvSpPr>
        <p:spPr>
          <a:xfrm>
            <a:off x="8376848" y="2848337"/>
            <a:ext cx="223321" cy="135653"/>
          </a:xfrm>
          <a:prstGeom prst="lef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7EA64349-D87C-5689-94AA-E195773019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67861" y="-1408057"/>
            <a:ext cx="6368082" cy="9184196"/>
          </a:xfrm>
          <a:prstGeom prst="rect">
            <a:avLst/>
          </a:prstGeom>
        </p:spPr>
      </p:pic>
      <p:sp>
        <p:nvSpPr>
          <p:cNvPr id="120" name="Google Shape;120;p20"/>
          <p:cNvSpPr txBox="1">
            <a:spLocks noGrp="1"/>
          </p:cNvSpPr>
          <p:nvPr>
            <p:ph type="title" idx="4294967295"/>
          </p:nvPr>
        </p:nvSpPr>
        <p:spPr>
          <a:xfrm>
            <a:off x="1969477" y="209747"/>
            <a:ext cx="6773289" cy="5840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dk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زمینه های تکمیلی و مرتبط به هوش مصنوعی</a:t>
            </a:r>
            <a:endParaRPr sz="1600">
              <a:latin typeface="Diba" panose="01000504000000020004" pitchFamily="2" charset="-78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</p:txBody>
      </p:sp>
      <p:sp>
        <p:nvSpPr>
          <p:cNvPr id="121" name="Google Shape;121;p20"/>
          <p:cNvSpPr txBox="1">
            <a:spLocks noGrp="1"/>
          </p:cNvSpPr>
          <p:nvPr>
            <p:ph type="title" idx="4294967295"/>
          </p:nvPr>
        </p:nvSpPr>
        <p:spPr>
          <a:xfrm>
            <a:off x="172802" y="841760"/>
            <a:ext cx="8505000" cy="37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علوم داده (Data Science)</a:t>
            </a:r>
            <a:endParaRPr sz="16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جمع‌آوری، پردازش و تحلیل داده‌ها</a:t>
            </a:r>
            <a:endParaRPr sz="16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یادگیری ماشین (Machine Learning)</a:t>
            </a:r>
            <a:endParaRPr sz="16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آموزش الگوریتم‌ها بر اساس داده‌های گذشته</a:t>
            </a:r>
            <a:endParaRPr sz="16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یادگیری عمیق (Deep Learning)</a:t>
            </a:r>
            <a:endParaRPr sz="16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شبکه‌های عصبی با لایه‌های متعدد برای پردازش تصاویر، صدا و متن</a:t>
            </a:r>
            <a:endParaRPr sz="16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پردازش زبان طبیعی (NLP)</a:t>
            </a:r>
            <a:endParaRPr sz="16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درک و تولید زبان انسانی توسط ماشین</a:t>
            </a:r>
            <a:endParaRPr sz="16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828935F-5D4E-5777-2828-99A55408A8BD}"/>
              </a:ext>
            </a:extLst>
          </p:cNvPr>
          <p:cNvSpPr/>
          <p:nvPr/>
        </p:nvSpPr>
        <p:spPr>
          <a:xfrm>
            <a:off x="8624348" y="994789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7BB9541-79CA-FBDE-6FCB-9D3CC88ECE35}"/>
              </a:ext>
            </a:extLst>
          </p:cNvPr>
          <p:cNvSpPr/>
          <p:nvPr/>
        </p:nvSpPr>
        <p:spPr>
          <a:xfrm>
            <a:off x="8622186" y="1416698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679C0EE-A927-45CD-8728-E42262828C63}"/>
              </a:ext>
            </a:extLst>
          </p:cNvPr>
          <p:cNvSpPr/>
          <p:nvPr/>
        </p:nvSpPr>
        <p:spPr>
          <a:xfrm>
            <a:off x="8624348" y="1900420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3B206DF-F5B9-8F4D-3E7C-4F66A36C41EF}"/>
              </a:ext>
            </a:extLst>
          </p:cNvPr>
          <p:cNvSpPr/>
          <p:nvPr/>
        </p:nvSpPr>
        <p:spPr>
          <a:xfrm>
            <a:off x="8622186" y="2322329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6A03CE3-8CD3-8725-8D60-58C5A474292E}"/>
              </a:ext>
            </a:extLst>
          </p:cNvPr>
          <p:cNvSpPr/>
          <p:nvPr/>
        </p:nvSpPr>
        <p:spPr>
          <a:xfrm>
            <a:off x="8624348" y="2798736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97939C5-6CB2-8B38-7CEB-943CD73B12B6}"/>
              </a:ext>
            </a:extLst>
          </p:cNvPr>
          <p:cNvSpPr/>
          <p:nvPr/>
        </p:nvSpPr>
        <p:spPr>
          <a:xfrm>
            <a:off x="8622186" y="3220645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17E6853-1C36-5ACF-9E84-E1D1A2A3818B}"/>
              </a:ext>
            </a:extLst>
          </p:cNvPr>
          <p:cNvSpPr/>
          <p:nvPr/>
        </p:nvSpPr>
        <p:spPr>
          <a:xfrm>
            <a:off x="8624348" y="3676498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88F26F8-DE12-EB60-D82A-2D3656E323AF}"/>
              </a:ext>
            </a:extLst>
          </p:cNvPr>
          <p:cNvSpPr/>
          <p:nvPr/>
        </p:nvSpPr>
        <p:spPr>
          <a:xfrm>
            <a:off x="8622186" y="4098407"/>
            <a:ext cx="120580" cy="120580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3BA7E0-4397-0291-556C-9B8027BB9B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579" y="4568632"/>
            <a:ext cx="8862645" cy="55625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>
            <a:spLocks noGrp="1"/>
          </p:cNvSpPr>
          <p:nvPr>
            <p:ph type="title" idx="4294967295"/>
          </p:nvPr>
        </p:nvSpPr>
        <p:spPr>
          <a:xfrm>
            <a:off x="319500" y="214301"/>
            <a:ext cx="8505000" cy="13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dk1"/>
                </a:solidFill>
                <a:latin typeface="Diba" panose="01000504000000020004" pitchFamily="2" charset="-78"/>
                <a:ea typeface="Diba" panose="01000504000000020004" pitchFamily="2" charset="-78"/>
                <a:cs typeface="Diba" panose="01000504000000020004" pitchFamily="2" charset="-78"/>
                <a:sym typeface="Vazirmatn"/>
              </a:rPr>
              <a:t>زمینه های تکمیلی و مرتبط به هوش مصنوعی</a:t>
            </a:r>
            <a:endParaRPr sz="1600">
              <a:latin typeface="Diba" panose="01000504000000020004" pitchFamily="2" charset="-78"/>
              <a:ea typeface="Diba" panose="01000504000000020004" pitchFamily="2" charset="-78"/>
              <a:cs typeface="Diba" panose="01000504000000020004" pitchFamily="2" charset="-78"/>
              <a:sym typeface="Vazirmatn"/>
            </a:endParaRPr>
          </a:p>
        </p:txBody>
      </p:sp>
      <p:sp>
        <p:nvSpPr>
          <p:cNvPr id="128" name="Google Shape;128;p21"/>
          <p:cNvSpPr txBox="1">
            <a:spLocks noGrp="1"/>
          </p:cNvSpPr>
          <p:nvPr>
            <p:ph type="title" idx="4294967295"/>
          </p:nvPr>
        </p:nvSpPr>
        <p:spPr>
          <a:xfrm>
            <a:off x="0" y="892001"/>
            <a:ext cx="8576268" cy="37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بینایی ماشین (Computer Vision)</a:t>
            </a:r>
            <a:endParaRPr sz="16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تحلیل و شناسایی تصاویر و ویدئوها</a:t>
            </a:r>
            <a:endParaRPr sz="16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رباتیک (Robotics)</a:t>
            </a:r>
            <a:endParaRPr sz="16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ترکیب هوش مصنوعی با سخت‌افزار برای اجرای کارهای فیزیکی</a:t>
            </a:r>
            <a:endParaRPr sz="16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تحلیل کلان‌داده (Big Data Analytics)</a:t>
            </a:r>
            <a:endParaRPr sz="16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مدیریت و تحلیل حجم عظیم داده‌ها در مقیاس صنعتی</a:t>
            </a:r>
            <a:endParaRPr sz="16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رایانش ابری (Cloud Computing)</a:t>
            </a:r>
            <a:endParaRPr sz="16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  <a:p>
            <a:pPr marL="0" lvl="0" indent="0" algn="r" rtl="1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latin typeface="Yekan Bakh" panose="00000500000000000000" pitchFamily="50" charset="-78"/>
                <a:ea typeface="Vazirmatn Light"/>
                <a:cs typeface="Yekan Bakh" panose="00000500000000000000" pitchFamily="50" charset="-78"/>
                <a:sym typeface="Vazirmatn Light"/>
              </a:rPr>
              <a:t>زیرساخت محاسباتی لازم برای پردازش مدل‌های AI</a:t>
            </a:r>
            <a:endParaRPr sz="1600">
              <a:latin typeface="Yekan Bakh" panose="00000500000000000000" pitchFamily="50" charset="-78"/>
              <a:ea typeface="Vazirmatn Light"/>
              <a:cs typeface="Yekan Bakh" panose="00000500000000000000" pitchFamily="50" charset="-78"/>
              <a:sym typeface="Vazirmatn Light"/>
            </a:endParaRPr>
          </a:p>
        </p:txBody>
      </p:sp>
      <p:sp>
        <p:nvSpPr>
          <p:cNvPr id="2" name="Arrow: Left 1">
            <a:extLst>
              <a:ext uri="{FF2B5EF4-FFF2-40B4-BE49-F238E27FC236}">
                <a16:creationId xmlns:a16="http://schemas.microsoft.com/office/drawing/2014/main" id="{F6327211-2F3F-E85C-CB1E-CA5819720B6D}"/>
              </a:ext>
            </a:extLst>
          </p:cNvPr>
          <p:cNvSpPr/>
          <p:nvPr/>
        </p:nvSpPr>
        <p:spPr>
          <a:xfrm>
            <a:off x="8533606" y="1075627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182C19E-904F-71F6-4545-B711FA01CF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67861" y="-1408057"/>
            <a:ext cx="6368082" cy="9184196"/>
          </a:xfrm>
          <a:prstGeom prst="rect">
            <a:avLst/>
          </a:prstGeom>
        </p:spPr>
      </p:pic>
      <p:sp>
        <p:nvSpPr>
          <p:cNvPr id="3" name="Arrow: Left 2">
            <a:extLst>
              <a:ext uri="{FF2B5EF4-FFF2-40B4-BE49-F238E27FC236}">
                <a16:creationId xmlns:a16="http://schemas.microsoft.com/office/drawing/2014/main" id="{EB929ADD-EC35-79A4-E8B9-B22034C57FF1}"/>
              </a:ext>
            </a:extLst>
          </p:cNvPr>
          <p:cNvSpPr/>
          <p:nvPr/>
        </p:nvSpPr>
        <p:spPr>
          <a:xfrm>
            <a:off x="8533606" y="1502657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4" name="Arrow: Left 3">
            <a:extLst>
              <a:ext uri="{FF2B5EF4-FFF2-40B4-BE49-F238E27FC236}">
                <a16:creationId xmlns:a16="http://schemas.microsoft.com/office/drawing/2014/main" id="{7BBF0DB5-E7E3-58F9-40A3-BDF55F47E2AE}"/>
              </a:ext>
            </a:extLst>
          </p:cNvPr>
          <p:cNvSpPr/>
          <p:nvPr/>
        </p:nvSpPr>
        <p:spPr>
          <a:xfrm>
            <a:off x="8533606" y="1929687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5" name="Arrow: Left 4">
            <a:extLst>
              <a:ext uri="{FF2B5EF4-FFF2-40B4-BE49-F238E27FC236}">
                <a16:creationId xmlns:a16="http://schemas.microsoft.com/office/drawing/2014/main" id="{5B8FD2E4-710E-00FC-D0D3-1DBFE82E0F73}"/>
              </a:ext>
            </a:extLst>
          </p:cNvPr>
          <p:cNvSpPr/>
          <p:nvPr/>
        </p:nvSpPr>
        <p:spPr>
          <a:xfrm>
            <a:off x="8533606" y="2356718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6" name="Arrow: Left 5">
            <a:extLst>
              <a:ext uri="{FF2B5EF4-FFF2-40B4-BE49-F238E27FC236}">
                <a16:creationId xmlns:a16="http://schemas.microsoft.com/office/drawing/2014/main" id="{509FF3D4-F028-E6D3-B61F-EFF4BD5E8E84}"/>
              </a:ext>
            </a:extLst>
          </p:cNvPr>
          <p:cNvSpPr/>
          <p:nvPr/>
        </p:nvSpPr>
        <p:spPr>
          <a:xfrm>
            <a:off x="8533606" y="2798821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FB734966-6DA0-30CE-3D37-01A54C018373}"/>
              </a:ext>
            </a:extLst>
          </p:cNvPr>
          <p:cNvSpPr/>
          <p:nvPr/>
        </p:nvSpPr>
        <p:spPr>
          <a:xfrm>
            <a:off x="8533606" y="3250971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EA5ED8FC-FC96-B878-A614-C8684B7F78C0}"/>
              </a:ext>
            </a:extLst>
          </p:cNvPr>
          <p:cNvSpPr/>
          <p:nvPr/>
        </p:nvSpPr>
        <p:spPr>
          <a:xfrm>
            <a:off x="8533606" y="3718199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A25C67BA-FC75-3E3C-C8A3-17178AF374EE}"/>
              </a:ext>
            </a:extLst>
          </p:cNvPr>
          <p:cNvSpPr/>
          <p:nvPr/>
        </p:nvSpPr>
        <p:spPr>
          <a:xfrm>
            <a:off x="8533606" y="4155274"/>
            <a:ext cx="208753" cy="148618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fa-IR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87D0B048-E389-F5DA-625F-A291F6FA1E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29957" y="718404"/>
            <a:ext cx="1006054" cy="353309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2886983-798C-3F19-1FAA-011687E6AF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579" y="4568632"/>
            <a:ext cx="8862645" cy="55625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1556</Words>
  <Application>Microsoft Office PowerPoint</Application>
  <PresentationFormat>On-screen Show (16:9)</PresentationFormat>
  <Paragraphs>147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5" baseType="lpstr">
      <vt:lpstr>Times New Roman</vt:lpstr>
      <vt:lpstr>Yekan Bakh</vt:lpstr>
      <vt:lpstr>Vazirmatn Light</vt:lpstr>
      <vt:lpstr>Arial</vt:lpstr>
      <vt:lpstr>Raleway</vt:lpstr>
      <vt:lpstr>Acumin Variable Concept Wide Bl</vt:lpstr>
      <vt:lpstr>Vazirmatn</vt:lpstr>
      <vt:lpstr>Lato</vt:lpstr>
      <vt:lpstr>Diba</vt:lpstr>
      <vt:lpstr>Swiss</vt:lpstr>
      <vt:lpstr>شکار فرصت های واقعی  بــــا داده، نه بــــا شانس</vt:lpstr>
      <vt:lpstr>هدف دوره آموزشی</vt:lpstr>
      <vt:lpstr>هوش مصنوعی چیست؟</vt:lpstr>
      <vt:lpstr>تاریخچه</vt:lpstr>
      <vt:lpstr>مصنوعی یا Artificial</vt:lpstr>
      <vt:lpstr>هوش یا Intelligence</vt:lpstr>
      <vt:lpstr>تمرین تمرین تمرین. یادگیری یادگیری یادگیری. فرآیند یادگیری نوزاد.</vt:lpstr>
      <vt:lpstr>زمینه های تکمیلی و مرتبط به هوش مصنوعی</vt:lpstr>
      <vt:lpstr>زمینه های تکمیلی و مرتبط به هوش مصنوعی</vt:lpstr>
      <vt:lpstr>چرا هوش مصنوعی اکنون یک ضرورت است و نه یک انتخاب</vt:lpstr>
      <vt:lpstr>کاربردهای مهم هوش مصنوعی در اقتصاد و کسب‌وکار 1 </vt:lpstr>
      <vt:lpstr>کاربردهای مهم هوش مصنوعی در اقتصاد و کسب‌وکار 2 </vt:lpstr>
      <vt:lpstr>۵ لایه اصلی مدیریت</vt:lpstr>
      <vt:lpstr>نمونه های واقعی بومی و خارجی هوش مصنوعی</vt:lpstr>
      <vt:lpstr>ابزار های رایج کاربردی و معروف</vt:lpstr>
      <vt:lpstr>آموزش ثبت نام و نصب chatgpt</vt:lpstr>
      <vt:lpstr>پرامپت نویسی 1-A</vt:lpstr>
      <vt:lpstr>  لطفاً *جریان نقدینگی ماهانه* را برای ۳ ماه آینده محاسبه کن و مشخص کن:  ۱. در کدام نقطه زمانی کمبود نقدینگی خواهیم داشت؟ ۲. بهترین استراتژی تامین مالی چیست؟ ۳. اگر نرخ دلار ۱۰٪ افزایش یابد، تاثیر روی سودآوری چقدر است</vt:lpstr>
      <vt:lpstr>بهینه‌سازی زنجیره لجستیک صادرات شرکت ما ماهانه ۱۵۰۰۰ تن محصولات فولادی صادر می‌کند: مسیرهای فعلی: - بندرعباس → دبی: ۸۰۰۰ تن )هزینه: ۴۵ دلار/تن، زمان: ۷ روز( - بندر امام → بصره: ۵۰۰۰ تن )هزینه: ۲۵ دلار/تن، زمان: ۳ روز( - مرز زمینی → ترکیه: ۲۰۰۰ تن )هزینه: ۶۵ دلار/تن، زمان: ۵ روز(    </vt:lpstr>
      <vt:lpstr>محدودیت‌ها: - ظرفیت انبار بندرعباس: ۱۲۰۰۰ تن/ماه - تحریم‌های بانکی امارات: ۳۰٪ تاخیر در وصول - نرخ کرایه کانتینر: افزایش ۲۵٪ در ۶ ماه آینده لطفاً تحلیل کن: ۱. کدام ترکیب مسیر بیشترین ROI را دارد؟ ۲. با افزودن مسیر دریایی به عمان (۵۵ دلار/تن)، آیا توجیه اقتصادی دارد؟ ۳. استراتژی کاهش ۲۰٪ هزینه لجستیک را ارائه بده. </vt:lpstr>
      <vt:lpstr>پرامپت نویسی 3-A</vt:lpstr>
      <vt:lpstr>پرامپت نویسی 3-B</vt:lpstr>
      <vt:lpstr>PowerPoint Presentation</vt:lpstr>
      <vt:lpstr>معرفی پلتفرم هوش مصنوعی ماهر مشاوران</vt:lpstr>
      <vt:lpstr>باسپاس از حسن توجه شما  جلسه اول-چهارشنبه - ۲ مهر ۱۴۰۴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javanfekr</dc:creator>
  <cp:lastModifiedBy>Lenovo</cp:lastModifiedBy>
  <cp:revision>15</cp:revision>
  <cp:lastPrinted>2025-09-25T11:22:16Z</cp:lastPrinted>
  <dcterms:modified xsi:type="dcterms:W3CDTF">2025-09-30T07:05:01Z</dcterms:modified>
</cp:coreProperties>
</file>